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0"/>
  </p:notesMasterIdLst>
  <p:sldIdLst>
    <p:sldId id="256" r:id="rId2"/>
    <p:sldId id="288" r:id="rId3"/>
    <p:sldId id="271" r:id="rId4"/>
    <p:sldId id="285" r:id="rId5"/>
    <p:sldId id="302" r:id="rId6"/>
    <p:sldId id="304" r:id="rId7"/>
    <p:sldId id="317" r:id="rId8"/>
    <p:sldId id="342" r:id="rId9"/>
    <p:sldId id="314" r:id="rId10"/>
    <p:sldId id="334" r:id="rId11"/>
    <p:sldId id="318" r:id="rId12"/>
    <p:sldId id="307" r:id="rId13"/>
    <p:sldId id="308" r:id="rId14"/>
    <p:sldId id="306" r:id="rId15"/>
    <p:sldId id="309" r:id="rId16"/>
    <p:sldId id="316" r:id="rId17"/>
    <p:sldId id="311" r:id="rId18"/>
    <p:sldId id="312" r:id="rId19"/>
    <p:sldId id="313" r:id="rId20"/>
    <p:sldId id="335" r:id="rId21"/>
    <p:sldId id="310" r:id="rId22"/>
    <p:sldId id="319" r:id="rId23"/>
    <p:sldId id="337" r:id="rId24"/>
    <p:sldId id="339" r:id="rId25"/>
    <p:sldId id="320" r:id="rId26"/>
    <p:sldId id="326" r:id="rId27"/>
    <p:sldId id="327" r:id="rId28"/>
    <p:sldId id="329" r:id="rId29"/>
    <p:sldId id="340" r:id="rId30"/>
    <p:sldId id="321" r:id="rId31"/>
    <p:sldId id="324" r:id="rId32"/>
    <p:sldId id="341" r:id="rId33"/>
    <p:sldId id="332" r:id="rId34"/>
    <p:sldId id="331" r:id="rId35"/>
    <p:sldId id="283" r:id="rId36"/>
    <p:sldId id="336" r:id="rId37"/>
    <p:sldId id="333" r:id="rId38"/>
    <p:sldId id="29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AE"/>
    <a:srgbClr val="7DB47D"/>
    <a:srgbClr val="7D497D"/>
    <a:srgbClr val="96504D"/>
    <a:srgbClr val="67504D"/>
    <a:srgbClr val="7D7F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63"/>
    <p:restoredTop sz="96327"/>
  </p:normalViewPr>
  <p:slideViewPr>
    <p:cSldViewPr snapToGrid="0" snapToObjects="1">
      <p:cViewPr varScale="1">
        <p:scale>
          <a:sx n="123" d="100"/>
          <a:sy n="123" d="100"/>
        </p:scale>
        <p:origin x="156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7" d="100"/>
          <a:sy n="97" d="100"/>
        </p:scale>
        <p:origin x="368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Comic Sans MS" panose="030F0902030302020204" pitchFamily="66"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Comic Sans MS" panose="030F0902030302020204" pitchFamily="66" charset="0"/>
              </a:defRPr>
            </a:lvl1pPr>
          </a:lstStyle>
          <a:p>
            <a:fld id="{9BA76C4E-F072-EE40-8FC1-1F40449804B5}" type="datetimeFigureOut">
              <a:rPr lang="en-US" smtClean="0"/>
              <a:pPr/>
              <a:t>10/16/23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Comic Sans MS" panose="030F0902030302020204" pitchFamily="66"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Comic Sans MS" panose="030F0902030302020204" pitchFamily="66" charset="0"/>
              </a:defRPr>
            </a:lvl1pPr>
          </a:lstStyle>
          <a:p>
            <a:fld id="{92129640-54AA-E445-AA6E-B38C7FDE006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b="0" i="0" kern="1200">
        <a:solidFill>
          <a:schemeClr val="tx1"/>
        </a:solidFill>
        <a:latin typeface="Comic Sans MS" panose="030F0902030302020204" pitchFamily="66" charset="0"/>
        <a:ea typeface="+mn-ea"/>
        <a:cs typeface="+mn-cs"/>
      </a:defRPr>
    </a:lvl1pPr>
    <a:lvl2pPr marL="457200" algn="l" defTabSz="457200" rtl="0" eaLnBrk="1" latinLnBrk="0" hangingPunct="1">
      <a:defRPr sz="1200" b="0" i="0" kern="1200">
        <a:solidFill>
          <a:schemeClr val="tx1"/>
        </a:solidFill>
        <a:latin typeface="Comic Sans MS" panose="030F0902030302020204" pitchFamily="66" charset="0"/>
        <a:ea typeface="+mn-ea"/>
        <a:cs typeface="+mn-cs"/>
      </a:defRPr>
    </a:lvl2pPr>
    <a:lvl3pPr marL="914400" algn="l" defTabSz="457200" rtl="0" eaLnBrk="1" latinLnBrk="0" hangingPunct="1">
      <a:defRPr sz="1200" b="0" i="0" kern="1200">
        <a:solidFill>
          <a:schemeClr val="tx1"/>
        </a:solidFill>
        <a:latin typeface="Comic Sans MS" panose="030F0902030302020204" pitchFamily="66" charset="0"/>
        <a:ea typeface="+mn-ea"/>
        <a:cs typeface="+mn-cs"/>
      </a:defRPr>
    </a:lvl3pPr>
    <a:lvl4pPr marL="1371600" algn="l" defTabSz="457200" rtl="0" eaLnBrk="1" latinLnBrk="0" hangingPunct="1">
      <a:defRPr sz="1200" b="0" i="0" kern="1200">
        <a:solidFill>
          <a:schemeClr val="tx1"/>
        </a:solidFill>
        <a:latin typeface="Comic Sans MS" panose="030F0902030302020204" pitchFamily="66" charset="0"/>
        <a:ea typeface="+mn-ea"/>
        <a:cs typeface="+mn-cs"/>
      </a:defRPr>
    </a:lvl4pPr>
    <a:lvl5pPr marL="1828800" algn="l" defTabSz="457200" rtl="0" eaLnBrk="1" latinLnBrk="0" hangingPunct="1">
      <a:defRPr sz="1200" b="0" i="0" kern="1200">
        <a:solidFill>
          <a:schemeClr val="tx1"/>
        </a:solidFill>
        <a:latin typeface="Comic Sans MS" panose="030F0902030302020204" pitchFamily="66"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129640-54AA-E445-AA6E-B38C7FDE0067}"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a:t>
            </a:r>
          </a:p>
        </p:txBody>
      </p:sp>
      <p:sp>
        <p:nvSpPr>
          <p:cNvPr id="4" name="Slide Number Placeholder 3"/>
          <p:cNvSpPr>
            <a:spLocks noGrp="1"/>
          </p:cNvSpPr>
          <p:nvPr>
            <p:ph type="sldNum" sz="quarter" idx="5"/>
          </p:nvPr>
        </p:nvSpPr>
        <p:spPr/>
        <p:txBody>
          <a:bodyPr/>
          <a:lstStyle/>
          <a:p>
            <a:fld id="{6F974DA1-646E-224D-A033-792C87196214}" type="slidenum">
              <a:rPr lang="en-US" smtClean="0"/>
              <a:t>2</a:t>
            </a:fld>
            <a:endParaRPr lang="en-US" dirty="0"/>
          </a:p>
        </p:txBody>
      </p:sp>
    </p:spTree>
    <p:extLst>
      <p:ext uri="{BB962C8B-B14F-4D97-AF65-F5344CB8AC3E}">
        <p14:creationId xmlns:p14="http://schemas.microsoft.com/office/powerpoint/2010/main" val="1075109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Outdoor photography is a hobby of mine.  This is a lake in Minnesota where my wife and I are from.</a:t>
            </a:r>
          </a:p>
          <a:p>
            <a:endParaRPr lang="en-US" dirty="0"/>
          </a:p>
        </p:txBody>
      </p:sp>
      <p:sp>
        <p:nvSpPr>
          <p:cNvPr id="4" name="Slide Number Placeholder 3"/>
          <p:cNvSpPr>
            <a:spLocks noGrp="1"/>
          </p:cNvSpPr>
          <p:nvPr>
            <p:ph type="sldNum" sz="quarter" idx="5"/>
          </p:nvPr>
        </p:nvSpPr>
        <p:spPr/>
        <p:txBody>
          <a:bodyPr/>
          <a:lstStyle/>
          <a:p>
            <a:fld id="{6F974DA1-646E-224D-A033-792C87196214}" type="slidenum">
              <a:rPr lang="en-US" smtClean="0"/>
              <a:t>3</a:t>
            </a:fld>
            <a:endParaRPr lang="en-US" dirty="0"/>
          </a:p>
        </p:txBody>
      </p:sp>
    </p:spTree>
    <p:extLst>
      <p:ext uri="{BB962C8B-B14F-4D97-AF65-F5344CB8AC3E}">
        <p14:creationId xmlns:p14="http://schemas.microsoft.com/office/powerpoint/2010/main" val="4218632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for preschoolers pictures.  They separate sections of the presentation.  HEAD SHOT.</a:t>
            </a:r>
          </a:p>
        </p:txBody>
      </p:sp>
      <p:sp>
        <p:nvSpPr>
          <p:cNvPr id="4" name="Slide Number Placeholder 3"/>
          <p:cNvSpPr>
            <a:spLocks noGrp="1"/>
          </p:cNvSpPr>
          <p:nvPr>
            <p:ph type="sldNum" sz="quarter" idx="5"/>
          </p:nvPr>
        </p:nvSpPr>
        <p:spPr/>
        <p:txBody>
          <a:bodyPr/>
          <a:lstStyle/>
          <a:p>
            <a:fld id="{6F974DA1-646E-224D-A033-792C87196214}" type="slidenum">
              <a:rPr lang="en-US" smtClean="0"/>
              <a:t>4</a:t>
            </a:fld>
            <a:endParaRPr lang="en-US" dirty="0"/>
          </a:p>
        </p:txBody>
      </p:sp>
    </p:spTree>
    <p:extLst>
      <p:ext uri="{BB962C8B-B14F-4D97-AF65-F5344CB8AC3E}">
        <p14:creationId xmlns:p14="http://schemas.microsoft.com/office/powerpoint/2010/main" val="2039849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29640-54AA-E445-AA6E-B38C7FDE0067}" type="slidenum">
              <a:rPr lang="en-US" smtClean="0"/>
              <a:pPr/>
              <a:t>6</a:t>
            </a:fld>
            <a:endParaRPr lang="en-US" dirty="0"/>
          </a:p>
        </p:txBody>
      </p:sp>
    </p:spTree>
    <p:extLst>
      <p:ext uri="{BB962C8B-B14F-4D97-AF65-F5344CB8AC3E}">
        <p14:creationId xmlns:p14="http://schemas.microsoft.com/office/powerpoint/2010/main" val="812920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needs first and sequential.  Growing needs skills second and happen together.</a:t>
            </a:r>
          </a:p>
        </p:txBody>
      </p:sp>
      <p:sp>
        <p:nvSpPr>
          <p:cNvPr id="4" name="Slide Number Placeholder 3"/>
          <p:cNvSpPr>
            <a:spLocks noGrp="1"/>
          </p:cNvSpPr>
          <p:nvPr>
            <p:ph type="sldNum" sz="quarter" idx="5"/>
          </p:nvPr>
        </p:nvSpPr>
        <p:spPr/>
        <p:txBody>
          <a:bodyPr/>
          <a:lstStyle/>
          <a:p>
            <a:fld id="{92129640-54AA-E445-AA6E-B38C7FDE0067}" type="slidenum">
              <a:rPr lang="en-US" smtClean="0"/>
              <a:pPr/>
              <a:t>7</a:t>
            </a:fld>
            <a:endParaRPr lang="en-US" dirty="0"/>
          </a:p>
        </p:txBody>
      </p:sp>
    </p:spTree>
    <p:extLst>
      <p:ext uri="{BB962C8B-B14F-4D97-AF65-F5344CB8AC3E}">
        <p14:creationId xmlns:p14="http://schemas.microsoft.com/office/powerpoint/2010/main" val="904799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needs first and sequential.  Growing needs skills second and happen together.</a:t>
            </a:r>
          </a:p>
        </p:txBody>
      </p:sp>
      <p:sp>
        <p:nvSpPr>
          <p:cNvPr id="4" name="Slide Number Placeholder 3"/>
          <p:cNvSpPr>
            <a:spLocks noGrp="1"/>
          </p:cNvSpPr>
          <p:nvPr>
            <p:ph type="sldNum" sz="quarter" idx="5"/>
          </p:nvPr>
        </p:nvSpPr>
        <p:spPr/>
        <p:txBody>
          <a:bodyPr/>
          <a:lstStyle/>
          <a:p>
            <a:fld id="{92129640-54AA-E445-AA6E-B38C7FDE0067}" type="slidenum">
              <a:rPr lang="en-US" smtClean="0"/>
              <a:pPr/>
              <a:t>8</a:t>
            </a:fld>
            <a:endParaRPr lang="en-US" dirty="0"/>
          </a:p>
        </p:txBody>
      </p:sp>
    </p:spTree>
    <p:extLst>
      <p:ext uri="{BB962C8B-B14F-4D97-AF65-F5344CB8AC3E}">
        <p14:creationId xmlns:p14="http://schemas.microsoft.com/office/powerpoint/2010/main" val="846857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priority in my view is for TTs to be intentionally inclusive of every child.  The program is child-focused rather than program-focused.</a:t>
            </a:r>
          </a:p>
        </p:txBody>
      </p:sp>
      <p:sp>
        <p:nvSpPr>
          <p:cNvPr id="4" name="Slide Number Placeholder 3"/>
          <p:cNvSpPr>
            <a:spLocks noGrp="1"/>
          </p:cNvSpPr>
          <p:nvPr>
            <p:ph type="sldNum" sz="quarter" idx="5"/>
          </p:nvPr>
        </p:nvSpPr>
        <p:spPr/>
        <p:txBody>
          <a:bodyPr/>
          <a:lstStyle/>
          <a:p>
            <a:fld id="{92129640-54AA-E445-AA6E-B38C7FDE0067}" type="slidenum">
              <a:rPr lang="en-US" smtClean="0"/>
              <a:pPr/>
              <a:t>12</a:t>
            </a:fld>
            <a:endParaRPr lang="en-US" dirty="0"/>
          </a:p>
        </p:txBody>
      </p:sp>
    </p:spTree>
    <p:extLst>
      <p:ext uri="{BB962C8B-B14F-4D97-AF65-F5344CB8AC3E}">
        <p14:creationId xmlns:p14="http://schemas.microsoft.com/office/powerpoint/2010/main" val="607417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29640-54AA-E445-AA6E-B38C7FDE0067}" type="slidenum">
              <a:rPr lang="en-US" smtClean="0"/>
              <a:pPr/>
              <a:t>24</a:t>
            </a:fld>
            <a:endParaRPr lang="en-US" dirty="0"/>
          </a:p>
        </p:txBody>
      </p:sp>
    </p:spTree>
    <p:extLst>
      <p:ext uri="{BB962C8B-B14F-4D97-AF65-F5344CB8AC3E}">
        <p14:creationId xmlns:p14="http://schemas.microsoft.com/office/powerpoint/2010/main" val="1347238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29640-54AA-E445-AA6E-B38C7FDE0067}" type="slidenum">
              <a:rPr lang="en-US" smtClean="0"/>
              <a:pPr/>
              <a:t>29</a:t>
            </a:fld>
            <a:endParaRPr lang="en-US" dirty="0"/>
          </a:p>
        </p:txBody>
      </p:sp>
    </p:spTree>
    <p:extLst>
      <p:ext uri="{BB962C8B-B14F-4D97-AF65-F5344CB8AC3E}">
        <p14:creationId xmlns:p14="http://schemas.microsoft.com/office/powerpoint/2010/main" val="2931307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needs first and sequential.  Growing needs skills second and happen together.</a:t>
            </a:r>
          </a:p>
        </p:txBody>
      </p:sp>
      <p:sp>
        <p:nvSpPr>
          <p:cNvPr id="4" name="Slide Number Placeholder 3"/>
          <p:cNvSpPr>
            <a:spLocks noGrp="1"/>
          </p:cNvSpPr>
          <p:nvPr>
            <p:ph type="sldNum" sz="quarter" idx="5"/>
          </p:nvPr>
        </p:nvSpPr>
        <p:spPr/>
        <p:txBody>
          <a:bodyPr/>
          <a:lstStyle/>
          <a:p>
            <a:fld id="{92129640-54AA-E445-AA6E-B38C7FDE0067}" type="slidenum">
              <a:rPr lang="en-US" smtClean="0"/>
              <a:pPr/>
              <a:t>32</a:t>
            </a:fld>
            <a:endParaRPr lang="en-US" dirty="0"/>
          </a:p>
        </p:txBody>
      </p:sp>
    </p:spTree>
    <p:extLst>
      <p:ext uri="{BB962C8B-B14F-4D97-AF65-F5344CB8AC3E}">
        <p14:creationId xmlns:p14="http://schemas.microsoft.com/office/powerpoint/2010/main" val="1048294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a:t>
            </a:r>
          </a:p>
        </p:txBody>
      </p:sp>
      <p:sp>
        <p:nvSpPr>
          <p:cNvPr id="4" name="Slide Number Placeholder 3"/>
          <p:cNvSpPr>
            <a:spLocks noGrp="1"/>
          </p:cNvSpPr>
          <p:nvPr>
            <p:ph type="sldNum" sz="quarter" idx="5"/>
          </p:nvPr>
        </p:nvSpPr>
        <p:spPr/>
        <p:txBody>
          <a:bodyPr/>
          <a:lstStyle/>
          <a:p>
            <a:fld id="{6F974DA1-646E-224D-A033-792C87196214}" type="slidenum">
              <a:rPr lang="en-US" smtClean="0"/>
              <a:t>35</a:t>
            </a:fld>
            <a:endParaRPr lang="en-US" dirty="0"/>
          </a:p>
        </p:txBody>
      </p:sp>
    </p:spTree>
    <p:extLst>
      <p:ext uri="{BB962C8B-B14F-4D97-AF65-F5344CB8AC3E}">
        <p14:creationId xmlns:p14="http://schemas.microsoft.com/office/powerpoint/2010/main" val="228012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a:t>
            </a:r>
          </a:p>
        </p:txBody>
      </p:sp>
      <p:sp>
        <p:nvSpPr>
          <p:cNvPr id="4" name="Slide Number Placeholder 3"/>
          <p:cNvSpPr>
            <a:spLocks noGrp="1"/>
          </p:cNvSpPr>
          <p:nvPr>
            <p:ph type="sldNum" sz="quarter" idx="5"/>
          </p:nvPr>
        </p:nvSpPr>
        <p:spPr/>
        <p:txBody>
          <a:bodyPr/>
          <a:lstStyle/>
          <a:p>
            <a:fld id="{6F974DA1-646E-224D-A033-792C87196214}" type="slidenum">
              <a:rPr lang="en-US" smtClean="0"/>
              <a:t>36</a:t>
            </a:fld>
            <a:endParaRPr lang="en-US" dirty="0"/>
          </a:p>
        </p:txBody>
      </p:sp>
    </p:spTree>
    <p:extLst>
      <p:ext uri="{BB962C8B-B14F-4D97-AF65-F5344CB8AC3E}">
        <p14:creationId xmlns:p14="http://schemas.microsoft.com/office/powerpoint/2010/main" val="2666767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29640-54AA-E445-AA6E-B38C7FDE0067}" type="slidenum">
              <a:rPr lang="en-US" smtClean="0"/>
              <a:pPr/>
              <a:t>37</a:t>
            </a:fld>
            <a:endParaRPr lang="en-US" dirty="0"/>
          </a:p>
        </p:txBody>
      </p:sp>
    </p:spTree>
    <p:extLst>
      <p:ext uri="{BB962C8B-B14F-4D97-AF65-F5344CB8AC3E}">
        <p14:creationId xmlns:p14="http://schemas.microsoft.com/office/powerpoint/2010/main" val="255610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CBC5FC-78B9-FE4F-BD2D-5653979F56EE}" type="datetime1">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0B95C-0B9F-FF4A-ACBE-26408960974E}" type="datetime1">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3CAA0C-B9BF-0647-9340-0F1CD2689E11}" type="datetime1">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BA82F1-2E85-3042-8CFD-C1EE30C43EC1}" type="datetime1">
              <a:rPr lang="en-US" smtClean="0"/>
              <a:t>10/16/23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82526F-0885-A64E-8CF6-76B4CEE73948}" type="datetime1">
              <a:rPr lang="en-US" smtClean="0"/>
              <a:t>10/16/23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88C3DA-F0CE-AC4A-AB55-D23F684711EB}" type="datetime1">
              <a:rPr lang="en-US" smtClean="0"/>
              <a:t>10/16/23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23EC23-B057-EE45-93DE-68CA706F922D}" type="datetime1">
              <a:rPr lang="en-US" smtClean="0"/>
              <a:t>10/16/23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A1049D-5551-654F-8D46-9A0600617155}" type="datetime1">
              <a:rPr lang="en-US" smtClean="0"/>
              <a:t>10/16/23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C0F404-E3E4-F945-A761-67C288927DF1}" type="datetime1">
              <a:rPr lang="en-US" smtClean="0"/>
              <a:t>10/16/23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4C2E6-5CDF-9044-A68A-FC5279CE07D2}" type="datetime1">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D4C88-316E-884D-A2BA-8666CCD629FA}" type="datetime1">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322298-3BCB-BA49-A9B5-8033F80C827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Comic Sans MS" panose="030F0902030302020204" pitchFamily="66" charset="0"/>
              </a:defRPr>
            </a:lvl1pPr>
          </a:lstStyle>
          <a:p>
            <a:fld id="{74AAF287-AAFE-F245-9965-BA484F8A0366}" type="datetime1">
              <a:rPr lang="en-US" smtClean="0"/>
              <a:t>10/16/23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Comic Sans MS" panose="030F0902030302020204" pitchFamily="66"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omic Sans MS" panose="030F0902030302020204" pitchFamily="66" charset="0"/>
              </a:defRPr>
            </a:lvl1pPr>
          </a:lstStyle>
          <a:p>
            <a:fld id="{93322298-3BCB-BA49-A9B5-8033F80C827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b="0" i="0" kern="1200">
          <a:solidFill>
            <a:schemeClr val="tx1"/>
          </a:solidFill>
          <a:latin typeface="Comic Sans MS" panose="030F0902030302020204" pitchFamily="66"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Comic Sans MS" panose="030F0902030302020204" pitchFamily="66"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Comic Sans MS" panose="030F0902030302020204" pitchFamily="66"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Comic Sans MS" panose="030F0902030302020204" pitchFamily="66"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Comic Sans MS" panose="030F0902030302020204" pitchFamily="66"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Comic Sans MS" panose="030F0902030302020204" pitchFamily="66"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gartrell@paulbunyan.ne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g"/></Relationships>
</file>

<file path=ppt/slides/_rels/slide3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024620" y="1660121"/>
            <a:ext cx="7217553" cy="3305493"/>
          </a:xfrm>
        </p:spPr>
        <p:txBody>
          <a:bodyPr>
            <a:normAutofit/>
          </a:bodyPr>
          <a:lstStyle/>
          <a:p>
            <a:pPr>
              <a:lnSpc>
                <a:spcPct val="90000"/>
              </a:lnSpc>
            </a:pPr>
            <a:br>
              <a:rPr lang="en-US" b="1" dirty="0">
                <a:solidFill>
                  <a:schemeClr val="tx2"/>
                </a:solidFill>
              </a:rPr>
            </a:br>
            <a:r>
              <a:rPr lang="en-US" sz="4600" b="1" dirty="0">
                <a:solidFill>
                  <a:schemeClr val="tx2"/>
                </a:solidFill>
              </a:rPr>
              <a:t>Moving from Discipline </a:t>
            </a:r>
            <a:br>
              <a:rPr lang="en-US" sz="4600" b="1" dirty="0">
                <a:solidFill>
                  <a:schemeClr val="tx2"/>
                </a:solidFill>
              </a:rPr>
            </a:br>
            <a:r>
              <a:rPr lang="en-US" sz="4600" b="1" dirty="0">
                <a:solidFill>
                  <a:schemeClr val="tx2"/>
                </a:solidFill>
              </a:rPr>
              <a:t>to Guidance</a:t>
            </a:r>
            <a:br>
              <a:rPr lang="en-US" sz="4200" b="1" dirty="0">
                <a:solidFill>
                  <a:schemeClr val="tx2"/>
                </a:solidFill>
              </a:rPr>
            </a:br>
            <a:br>
              <a:rPr lang="en-US" sz="4200" b="1" dirty="0">
                <a:solidFill>
                  <a:schemeClr val="tx2"/>
                </a:solidFill>
              </a:rPr>
            </a:br>
            <a:br>
              <a:rPr lang="en-US" sz="4200" b="1" dirty="0">
                <a:solidFill>
                  <a:schemeClr val="tx2"/>
                </a:solidFill>
              </a:rPr>
            </a:br>
            <a:endParaRPr lang="en-US" sz="4200" dirty="0"/>
          </a:p>
        </p:txBody>
      </p:sp>
      <p:sp>
        <p:nvSpPr>
          <p:cNvPr id="3" name="Subtitle 2"/>
          <p:cNvSpPr>
            <a:spLocks noGrp="1"/>
          </p:cNvSpPr>
          <p:nvPr>
            <p:ph type="subTitle" idx="1"/>
          </p:nvPr>
        </p:nvSpPr>
        <p:spPr>
          <a:xfrm>
            <a:off x="1024619" y="4965614"/>
            <a:ext cx="7217553" cy="834454"/>
          </a:xfrm>
        </p:spPr>
        <p:txBody>
          <a:bodyPr>
            <a:normAutofit/>
          </a:bodyPr>
          <a:lstStyle/>
          <a:p>
            <a:pPr>
              <a:lnSpc>
                <a:spcPct val="90000"/>
              </a:lnSpc>
            </a:pPr>
            <a:r>
              <a:rPr lang="en-US" sz="2200" b="1" dirty="0">
                <a:solidFill>
                  <a:schemeClr val="accent1"/>
                </a:solidFill>
              </a:rPr>
              <a:t>Dan Gartrell  			Fall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 y="0"/>
            <a:ext cx="9143772"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228D5A-7426-7E4F-880A-6C7F88CC8FB7}"/>
              </a:ext>
            </a:extLst>
          </p:cNvPr>
          <p:cNvSpPr>
            <a:spLocks noGrp="1"/>
          </p:cNvSpPr>
          <p:nvPr>
            <p:ph type="title"/>
          </p:nvPr>
        </p:nvSpPr>
        <p:spPr>
          <a:xfrm>
            <a:off x="1142988" y="1054121"/>
            <a:ext cx="7098848" cy="992393"/>
          </a:xfrm>
        </p:spPr>
        <p:txBody>
          <a:bodyPr>
            <a:normAutofit/>
          </a:bodyPr>
          <a:lstStyle/>
          <a:p>
            <a:pPr>
              <a:lnSpc>
                <a:spcPct val="90000"/>
              </a:lnSpc>
            </a:pPr>
            <a:r>
              <a:rPr lang="en-US" sz="3200" dirty="0">
                <a:solidFill>
                  <a:schemeClr val="tx2"/>
                </a:solidFill>
                <a:latin typeface="Comic Sans MS" panose="030F0902030302020204" pitchFamily="66" charset="0"/>
              </a:rPr>
              <a:t> </a:t>
            </a:r>
            <a:r>
              <a:rPr lang="en-US" sz="3200" b="1" dirty="0">
                <a:solidFill>
                  <a:schemeClr val="tx2"/>
                </a:solidFill>
                <a:latin typeface="Comic Sans MS" panose="030F0902030302020204" pitchFamily="66" charset="0"/>
              </a:rPr>
              <a:t>Background: Former Head Start Teacher</a:t>
            </a:r>
            <a:endParaRPr lang="en-US" sz="3200" b="1" dirty="0">
              <a:solidFill>
                <a:schemeClr val="tx2"/>
              </a:solidFill>
            </a:endParaRPr>
          </a:p>
        </p:txBody>
      </p:sp>
      <p:sp>
        <p:nvSpPr>
          <p:cNvPr id="3" name="Content Placeholder 2">
            <a:extLst>
              <a:ext uri="{FF2B5EF4-FFF2-40B4-BE49-F238E27FC236}">
                <a16:creationId xmlns:a16="http://schemas.microsoft.com/office/drawing/2014/main" id="{9C94F46C-F447-894F-839A-4A5E98C83AA5}"/>
              </a:ext>
            </a:extLst>
          </p:cNvPr>
          <p:cNvSpPr>
            <a:spLocks noGrp="1"/>
          </p:cNvSpPr>
          <p:nvPr>
            <p:ph idx="1"/>
          </p:nvPr>
        </p:nvSpPr>
        <p:spPr>
          <a:xfrm>
            <a:off x="1143000" y="2046514"/>
            <a:ext cx="7099173" cy="4078717"/>
          </a:xfrm>
        </p:spPr>
        <p:txBody>
          <a:bodyPr>
            <a:noAutofit/>
          </a:bodyPr>
          <a:lstStyle/>
          <a:p>
            <a:pPr>
              <a:lnSpc>
                <a:spcPct val="90000"/>
              </a:lnSpc>
            </a:pPr>
            <a:r>
              <a:rPr lang="en-US" sz="1850" dirty="0">
                <a:solidFill>
                  <a:schemeClr val="tx2"/>
                </a:solidFill>
                <a:latin typeface="+mn-lt"/>
              </a:rPr>
              <a:t>First year, taught 6</a:t>
            </a:r>
            <a:r>
              <a:rPr lang="en-US" sz="1850" baseline="30000" dirty="0">
                <a:solidFill>
                  <a:schemeClr val="tx2"/>
                </a:solidFill>
                <a:latin typeface="+mn-lt"/>
              </a:rPr>
              <a:t>th</a:t>
            </a:r>
            <a:r>
              <a:rPr lang="en-US" sz="1850" dirty="0">
                <a:solidFill>
                  <a:schemeClr val="tx2"/>
                </a:solidFill>
                <a:latin typeface="+mn-lt"/>
              </a:rPr>
              <a:t> grade in a city school in Ohio…where the principal issued paddles for discipline!  </a:t>
            </a:r>
            <a:r>
              <a:rPr lang="en-US" sz="1800" dirty="0">
                <a:solidFill>
                  <a:schemeClr val="tx2"/>
                </a:solidFill>
                <a:latin typeface="+mn-lt"/>
              </a:rPr>
              <a:t>Didn’t</a:t>
            </a:r>
            <a:r>
              <a:rPr lang="en-US" sz="1850" dirty="0">
                <a:solidFill>
                  <a:schemeClr val="tx2"/>
                </a:solidFill>
                <a:latin typeface="+mn-lt"/>
              </a:rPr>
              <a:t> take one, but what an introduction to the profession that year was!</a:t>
            </a:r>
          </a:p>
          <a:p>
            <a:pPr>
              <a:lnSpc>
                <a:spcPct val="90000"/>
              </a:lnSpc>
            </a:pPr>
            <a:r>
              <a:rPr lang="en-US" sz="1850" dirty="0">
                <a:solidFill>
                  <a:schemeClr val="tx2"/>
                </a:solidFill>
                <a:latin typeface="+mn-lt"/>
              </a:rPr>
              <a:t>Next year, taught Head Start for the Red Lake Ojibwe in Minnesota.  They really loved those kids there.  Wonderful experience.  </a:t>
            </a:r>
          </a:p>
          <a:p>
            <a:pPr>
              <a:lnSpc>
                <a:spcPct val="90000"/>
              </a:lnSpc>
            </a:pPr>
            <a:r>
              <a:rPr lang="en-US" sz="1850" i="1" dirty="0">
                <a:solidFill>
                  <a:schemeClr val="tx2"/>
                </a:solidFill>
                <a:latin typeface="+mn-lt"/>
              </a:rPr>
              <a:t>Interest in guidance from those two night &amp; day first teaching gigs.</a:t>
            </a:r>
          </a:p>
          <a:p>
            <a:pPr>
              <a:lnSpc>
                <a:spcPct val="90000"/>
              </a:lnSpc>
            </a:pPr>
            <a:r>
              <a:rPr lang="en-US" sz="1850" dirty="0">
                <a:solidFill>
                  <a:schemeClr val="tx2"/>
                </a:solidFill>
                <a:latin typeface="+mn-lt"/>
              </a:rPr>
              <a:t>Became a CDA trainer and advisor.  Got my MS and Ed.D.  Was director of Child Development Training Program and prof. of ECE at Bemidji State University, MN for almost 40 years.</a:t>
            </a:r>
          </a:p>
          <a:p>
            <a:pPr>
              <a:lnSpc>
                <a:spcPct val="90000"/>
              </a:lnSpc>
            </a:pPr>
            <a:r>
              <a:rPr lang="en-US" sz="1850" dirty="0">
                <a:solidFill>
                  <a:schemeClr val="tx2"/>
                </a:solidFill>
                <a:latin typeface="+mn-lt"/>
              </a:rPr>
              <a:t>Written 7 books and a long-running column on guidance.</a:t>
            </a:r>
          </a:p>
          <a:p>
            <a:pPr>
              <a:lnSpc>
                <a:spcPct val="90000"/>
              </a:lnSpc>
            </a:pPr>
            <a:r>
              <a:rPr lang="en-US" sz="1850" dirty="0">
                <a:solidFill>
                  <a:schemeClr val="tx2"/>
                </a:solidFill>
                <a:latin typeface="+mn-lt"/>
              </a:rPr>
              <a:t>Member of two families that include wife Dr. Julie, 5 kids, 15 grandkids and 2 great-grandkids!</a:t>
            </a:r>
          </a:p>
          <a:p>
            <a:pPr>
              <a:lnSpc>
                <a:spcPct val="90000"/>
              </a:lnSpc>
            </a:pPr>
            <a:r>
              <a:rPr lang="en-US" sz="1850" dirty="0">
                <a:solidFill>
                  <a:schemeClr val="tx2"/>
                </a:solidFill>
                <a:latin typeface="+mn-lt"/>
              </a:rPr>
              <a:t>Retired, I am into photography, writing &amp; speaking, and  yard work!</a:t>
            </a:r>
          </a:p>
          <a:p>
            <a:pPr>
              <a:lnSpc>
                <a:spcPct val="90000"/>
              </a:lnSpc>
            </a:pPr>
            <a:endParaRPr lang="en-US" sz="1850" dirty="0">
              <a:latin typeface="+mn-lt"/>
            </a:endParaRPr>
          </a:p>
        </p:txBody>
      </p:sp>
      <p:sp>
        <p:nvSpPr>
          <p:cNvPr id="5" name="Slide Number Placeholder 4">
            <a:extLst>
              <a:ext uri="{FF2B5EF4-FFF2-40B4-BE49-F238E27FC236}">
                <a16:creationId xmlns:a16="http://schemas.microsoft.com/office/drawing/2014/main" id="{4081BA48-513A-6551-677B-9466B5BA57AB}"/>
              </a:ext>
            </a:extLst>
          </p:cNvPr>
          <p:cNvSpPr>
            <a:spLocks noGrp="1"/>
          </p:cNvSpPr>
          <p:nvPr>
            <p:ph type="sldNum" sz="quarter" idx="12"/>
          </p:nvPr>
        </p:nvSpPr>
        <p:spPr/>
        <p:txBody>
          <a:bodyPr/>
          <a:lstStyle/>
          <a:p>
            <a:fld id="{93322298-3BCB-BA49-A9B5-8033F80C8271}" type="slidenum">
              <a:rPr lang="en-US" sz="2000" smtClean="0"/>
              <a:pPr/>
              <a:t>2</a:t>
            </a:fld>
            <a:endParaRPr lang="en-US" sz="2000" dirty="0"/>
          </a:p>
        </p:txBody>
      </p:sp>
    </p:spTree>
    <p:extLst>
      <p:ext uri="{BB962C8B-B14F-4D97-AF65-F5344CB8AC3E}">
        <p14:creationId xmlns:p14="http://schemas.microsoft.com/office/powerpoint/2010/main" val="2588026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B3C9D3-3814-7545-8BB4-950878206B97}"/>
              </a:ext>
            </a:extLst>
          </p:cNvPr>
          <p:cNvSpPr>
            <a:spLocks noGrp="1"/>
          </p:cNvSpPr>
          <p:nvPr>
            <p:ph type="title"/>
          </p:nvPr>
        </p:nvSpPr>
        <p:spPr>
          <a:xfrm>
            <a:off x="941295" y="5279511"/>
            <a:ext cx="7261411" cy="1152820"/>
          </a:xfrm>
        </p:spPr>
        <p:txBody>
          <a:bodyPr vert="horz" lIns="91440" tIns="45720" rIns="91440" bIns="45720" rtlCol="0" anchor="b">
            <a:normAutofit/>
          </a:bodyPr>
          <a:lstStyle/>
          <a:p>
            <a:pPr defTabSz="914400">
              <a:lnSpc>
                <a:spcPct val="90000"/>
              </a:lnSpc>
            </a:pPr>
            <a:r>
              <a:rPr lang="en-US" sz="3100" dirty="0">
                <a:solidFill>
                  <a:schemeClr val="tx2"/>
                </a:solidFill>
              </a:rPr>
              <a:t>Scene you might see in Minnesota.</a:t>
            </a:r>
            <a:br>
              <a:rPr lang="en-US" sz="3100" dirty="0">
                <a:solidFill>
                  <a:schemeClr val="tx2"/>
                </a:solidFill>
              </a:rPr>
            </a:br>
            <a:r>
              <a:rPr lang="en-US" sz="2200" b="1" dirty="0">
                <a:solidFill>
                  <a:schemeClr val="tx2"/>
                </a:solidFill>
              </a:rPr>
              <a:t>(But not in the winter!)</a:t>
            </a:r>
          </a:p>
        </p:txBody>
      </p:sp>
      <p:pic>
        <p:nvPicPr>
          <p:cNvPr id="7" name="Content Placeholder 6" descr="A group of clouds in the sky&#10;&#10;Description automatically generated">
            <a:extLst>
              <a:ext uri="{FF2B5EF4-FFF2-40B4-BE49-F238E27FC236}">
                <a16:creationId xmlns:a16="http://schemas.microsoft.com/office/drawing/2014/main" id="{BD8C445C-83B8-D340-B2D1-B095DB7FE27A}"/>
              </a:ext>
            </a:extLst>
          </p:cNvPr>
          <p:cNvPicPr>
            <a:picLocks noGrp="1" noChangeAspect="1"/>
          </p:cNvPicPr>
          <p:nvPr>
            <p:ph idx="1"/>
          </p:nvPr>
        </p:nvPicPr>
        <p:blipFill rotWithShape="1">
          <a:blip r:embed="rId3"/>
          <a:srcRect t="192"/>
          <a:stretch/>
        </p:blipFill>
        <p:spPr>
          <a:xfrm>
            <a:off x="20" y="10"/>
            <a:ext cx="9143979" cy="6019381"/>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4" name="Slide Number Placeholder 3">
            <a:extLst>
              <a:ext uri="{FF2B5EF4-FFF2-40B4-BE49-F238E27FC236}">
                <a16:creationId xmlns:a16="http://schemas.microsoft.com/office/drawing/2014/main" id="{7E8DD1E2-BEFD-6BC2-9639-B788209E2DBA}"/>
              </a:ext>
            </a:extLst>
          </p:cNvPr>
          <p:cNvSpPr>
            <a:spLocks noGrp="1"/>
          </p:cNvSpPr>
          <p:nvPr>
            <p:ph type="sldNum" sz="quarter" idx="12"/>
          </p:nvPr>
        </p:nvSpPr>
        <p:spPr/>
        <p:txBody>
          <a:bodyPr/>
          <a:lstStyle/>
          <a:p>
            <a:fld id="{93322298-3BCB-BA49-A9B5-8033F80C8271}" type="slidenum">
              <a:rPr lang="en-US" smtClean="0"/>
              <a:pPr/>
              <a:t>3</a:t>
            </a:fld>
            <a:endParaRPr lang="en-US" dirty="0"/>
          </a:p>
        </p:txBody>
      </p:sp>
    </p:spTree>
    <p:extLst>
      <p:ext uri="{BB962C8B-B14F-4D97-AF65-F5344CB8AC3E}">
        <p14:creationId xmlns:p14="http://schemas.microsoft.com/office/powerpoint/2010/main" val="2492938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8FD74D4-C0F3-4E5B-9628-885593F0B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051A94-9F42-7546-B5CF-97F51EB3D470}"/>
              </a:ext>
            </a:extLst>
          </p:cNvPr>
          <p:cNvSpPr>
            <a:spLocks noGrp="1"/>
          </p:cNvSpPr>
          <p:nvPr>
            <p:ph type="title"/>
          </p:nvPr>
        </p:nvSpPr>
        <p:spPr>
          <a:xfrm>
            <a:off x="898398" y="901283"/>
            <a:ext cx="3673601" cy="1346693"/>
          </a:xfrm>
        </p:spPr>
        <p:txBody>
          <a:bodyPr>
            <a:normAutofit/>
          </a:bodyPr>
          <a:lstStyle/>
          <a:p>
            <a:pPr>
              <a:lnSpc>
                <a:spcPct val="90000"/>
              </a:lnSpc>
            </a:pPr>
            <a:br>
              <a:rPr lang="en-US" sz="900" dirty="0"/>
            </a:br>
            <a:endParaRPr lang="en-US" sz="900" dirty="0"/>
          </a:p>
        </p:txBody>
      </p:sp>
      <p:sp>
        <p:nvSpPr>
          <p:cNvPr id="26" name="Rectangle 25">
            <a:extLst>
              <a:ext uri="{FF2B5EF4-FFF2-40B4-BE49-F238E27FC236}">
                <a16:creationId xmlns:a16="http://schemas.microsoft.com/office/drawing/2014/main" id="{067CFD9A-AD7C-42E8-898D-F51A83B12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8">
            <a:extLst>
              <a:ext uri="{FF2B5EF4-FFF2-40B4-BE49-F238E27FC236}">
                <a16:creationId xmlns:a16="http://schemas.microsoft.com/office/drawing/2014/main" id="{94B9FBB4-D164-40EF-A6E4-F101F70C7098}"/>
              </a:ext>
            </a:extLst>
          </p:cNvPr>
          <p:cNvSpPr>
            <a:spLocks noGrp="1"/>
          </p:cNvSpPr>
          <p:nvPr>
            <p:ph idx="1"/>
          </p:nvPr>
        </p:nvSpPr>
        <p:spPr>
          <a:xfrm>
            <a:off x="821277" y="1062586"/>
            <a:ext cx="3827841" cy="5156809"/>
          </a:xfrm>
        </p:spPr>
        <p:txBody>
          <a:bodyPr>
            <a:noAutofit/>
          </a:bodyPr>
          <a:lstStyle/>
          <a:p>
            <a:pPr marL="0" indent="0">
              <a:buNone/>
            </a:pPr>
            <a:r>
              <a:rPr lang="en-US" sz="2200" b="1" dirty="0">
                <a:solidFill>
                  <a:schemeClr val="tx2"/>
                </a:solidFill>
              </a:rPr>
              <a:t>   </a:t>
            </a:r>
            <a:r>
              <a:rPr lang="en-US" sz="2400" b="1" dirty="0">
                <a:solidFill>
                  <a:schemeClr val="tx2"/>
                </a:solidFill>
              </a:rPr>
              <a:t>Presentation Notes:</a:t>
            </a:r>
            <a:endParaRPr lang="en-US" sz="800" b="1" dirty="0">
              <a:solidFill>
                <a:schemeClr val="tx2"/>
              </a:solidFill>
            </a:endParaRPr>
          </a:p>
          <a:p>
            <a:pPr marL="0" indent="0">
              <a:buNone/>
            </a:pPr>
            <a:r>
              <a:rPr lang="en-US" sz="1900" dirty="0">
                <a:solidFill>
                  <a:schemeClr val="tx2"/>
                </a:solidFill>
                <a:latin typeface="+mn-lt"/>
              </a:rPr>
              <a:t>•My PPTs are quirky, wordy, and semi-wise.  </a:t>
            </a:r>
          </a:p>
          <a:p>
            <a:pPr marL="0" indent="0">
              <a:buNone/>
            </a:pPr>
            <a:endParaRPr lang="en-US" sz="500" dirty="0">
              <a:solidFill>
                <a:schemeClr val="tx2"/>
              </a:solidFill>
              <a:latin typeface="+mn-lt"/>
            </a:endParaRPr>
          </a:p>
          <a:p>
            <a:pPr marL="0" indent="0">
              <a:buNone/>
            </a:pPr>
            <a:r>
              <a:rPr lang="en-US" sz="1900" dirty="0">
                <a:solidFill>
                  <a:schemeClr val="tx2"/>
                </a:solidFill>
                <a:latin typeface="+mn-lt"/>
              </a:rPr>
              <a:t>•To our mutual relief, I won't lecture point-by-point but will discuss what I think are key points.</a:t>
            </a:r>
          </a:p>
          <a:p>
            <a:pPr marL="0" indent="0">
              <a:buNone/>
            </a:pPr>
            <a:endParaRPr lang="en-US" sz="500" dirty="0">
              <a:solidFill>
                <a:schemeClr val="tx2"/>
              </a:solidFill>
              <a:latin typeface="+mn-lt"/>
            </a:endParaRPr>
          </a:p>
          <a:p>
            <a:pPr marL="0" indent="0">
              <a:buNone/>
            </a:pPr>
            <a:r>
              <a:rPr lang="en-US" sz="1900" dirty="0">
                <a:solidFill>
                  <a:schemeClr val="tx2"/>
                </a:solidFill>
                <a:latin typeface="+mn-lt"/>
              </a:rPr>
              <a:t>•For many slides, I will remain silent for a bit so you can read the material </a:t>
            </a:r>
            <a:endParaRPr lang="en-US" sz="500" dirty="0">
              <a:solidFill>
                <a:schemeClr val="tx2"/>
              </a:solidFill>
              <a:latin typeface="+mn-lt"/>
            </a:endParaRPr>
          </a:p>
          <a:p>
            <a:pPr marL="0" indent="0">
              <a:buNone/>
            </a:pPr>
            <a:r>
              <a:rPr lang="en-US" sz="1900" dirty="0">
                <a:solidFill>
                  <a:schemeClr val="tx2"/>
                </a:solidFill>
                <a:latin typeface="+mn-lt"/>
              </a:rPr>
              <a:t>•For your discussion of a point, refer to slide #, bottom right of slide.</a:t>
            </a:r>
          </a:p>
          <a:p>
            <a:pPr marL="0" indent="0">
              <a:buNone/>
            </a:pPr>
            <a:endParaRPr lang="en-US" sz="500" dirty="0">
              <a:solidFill>
                <a:schemeClr val="tx2"/>
              </a:solidFill>
              <a:latin typeface="+mn-lt"/>
            </a:endParaRPr>
          </a:p>
          <a:p>
            <a:pPr marL="0" indent="0">
              <a:buNone/>
            </a:pPr>
            <a:r>
              <a:rPr lang="en-US" sz="1900" dirty="0">
                <a:solidFill>
                  <a:schemeClr val="tx2"/>
                </a:solidFill>
                <a:latin typeface="+mn-lt"/>
              </a:rPr>
              <a:t>•References for the PPT are in a book and articles given at the end.</a:t>
            </a:r>
            <a:endParaRPr lang="en-US" sz="500" dirty="0">
              <a:solidFill>
                <a:schemeClr val="tx2"/>
              </a:solidFill>
              <a:latin typeface="+mn-lt"/>
            </a:endParaRPr>
          </a:p>
          <a:p>
            <a:pPr marL="0" indent="0">
              <a:buNone/>
            </a:pPr>
            <a:endParaRPr lang="en-US" sz="500" dirty="0">
              <a:solidFill>
                <a:schemeClr val="tx2"/>
              </a:solidFill>
              <a:latin typeface="+mn-lt"/>
            </a:endParaRPr>
          </a:p>
          <a:p>
            <a:pPr marL="0" indent="0">
              <a:buNone/>
            </a:pPr>
            <a:r>
              <a:rPr lang="en-US" sz="1900" dirty="0">
                <a:solidFill>
                  <a:schemeClr val="tx2"/>
                </a:solidFill>
                <a:latin typeface="+mn-lt"/>
              </a:rPr>
              <a:t>•A chemistry experiment (picture) by a preschooler like this one means a change of topic.</a:t>
            </a:r>
          </a:p>
          <a:p>
            <a:pPr marL="0" indent="0">
              <a:buNone/>
            </a:pPr>
            <a:r>
              <a:rPr lang="en-US" sz="1900" dirty="0">
                <a:solidFill>
                  <a:schemeClr val="tx2"/>
                </a:solidFill>
                <a:latin typeface="+mn-lt"/>
              </a:rPr>
              <a:t>	</a:t>
            </a:r>
            <a:endParaRPr lang="en-US" sz="800" dirty="0">
              <a:solidFill>
                <a:schemeClr val="tx2"/>
              </a:solidFill>
              <a:latin typeface="+mn-lt"/>
            </a:endParaRPr>
          </a:p>
          <a:p>
            <a:pPr marL="0" indent="0">
              <a:buNone/>
            </a:pPr>
            <a:r>
              <a:rPr lang="en-US" sz="1900" dirty="0">
                <a:solidFill>
                  <a:schemeClr val="tx2"/>
                </a:solidFill>
                <a:effectLst/>
                <a:latin typeface="+mn-lt"/>
              </a:rPr>
              <a:t> </a:t>
            </a:r>
          </a:p>
        </p:txBody>
      </p:sp>
      <p:sp>
        <p:nvSpPr>
          <p:cNvPr id="7" name="Title 1">
            <a:extLst>
              <a:ext uri="{FF2B5EF4-FFF2-40B4-BE49-F238E27FC236}">
                <a16:creationId xmlns:a16="http://schemas.microsoft.com/office/drawing/2014/main" id="{BDB130E8-A4D1-4A40-89DB-B9EA4EF6701D}"/>
              </a:ext>
            </a:extLst>
          </p:cNvPr>
          <p:cNvSpPr txBox="1">
            <a:spLocks/>
          </p:cNvSpPr>
          <p:nvPr/>
        </p:nvSpPr>
        <p:spPr>
          <a:xfrm>
            <a:off x="541782" y="1062586"/>
            <a:ext cx="4030217" cy="3862177"/>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b="0" i="0" kern="1200">
                <a:solidFill>
                  <a:schemeClr val="tx1"/>
                </a:solidFill>
                <a:latin typeface="Comic Sans MS" panose="030F0902030302020204" pitchFamily="66" charset="0"/>
                <a:ea typeface="+mj-ea"/>
                <a:cs typeface="+mj-cs"/>
              </a:defRPr>
            </a:lvl1pPr>
          </a:lstStyle>
          <a:p>
            <a:pPr>
              <a:lnSpc>
                <a:spcPct val="90000"/>
              </a:lnSpc>
            </a:pPr>
            <a:endParaRPr lang="en-US" sz="2800" dirty="0">
              <a:solidFill>
                <a:schemeClr val="tx2"/>
              </a:solidFill>
            </a:endParaRPr>
          </a:p>
          <a:p>
            <a:pPr>
              <a:lnSpc>
                <a:spcPct val="90000"/>
              </a:lnSpc>
            </a:pPr>
            <a:endParaRPr lang="en-US" sz="2800" dirty="0">
              <a:solidFill>
                <a:schemeClr val="tx2"/>
              </a:solidFill>
            </a:endParaRPr>
          </a:p>
          <a:p>
            <a:pPr>
              <a:lnSpc>
                <a:spcPct val="90000"/>
              </a:lnSpc>
            </a:pPr>
            <a:r>
              <a:rPr lang="en-US" sz="2800" dirty="0">
                <a:solidFill>
                  <a:schemeClr val="tx2"/>
                </a:solidFill>
              </a:rPr>
              <a:t>.</a:t>
            </a:r>
          </a:p>
        </p:txBody>
      </p:sp>
      <p:pic>
        <p:nvPicPr>
          <p:cNvPr id="8" name="Content Placeholder 4" descr="A picture containing towel&#10;&#10;Description automatically generated">
            <a:extLst>
              <a:ext uri="{FF2B5EF4-FFF2-40B4-BE49-F238E27FC236}">
                <a16:creationId xmlns:a16="http://schemas.microsoft.com/office/drawing/2014/main" id="{30612922-22ED-8846-BF40-252BFC9F9779}"/>
              </a:ext>
            </a:extLst>
          </p:cNvPr>
          <p:cNvPicPr>
            <a:picLocks noChangeAspect="1"/>
          </p:cNvPicPr>
          <p:nvPr/>
        </p:nvPicPr>
        <p:blipFill rotWithShape="1">
          <a:blip r:embed="rId3"/>
          <a:srcRect l="39159" r="1992" b="3"/>
          <a:stretch/>
        </p:blipFill>
        <p:spPr>
          <a:xfrm>
            <a:off x="4740523" y="1616767"/>
            <a:ext cx="3156851" cy="4345884"/>
          </a:xfrm>
          <a:prstGeom prst="rect">
            <a:avLst/>
          </a:prstGeom>
        </p:spPr>
      </p:pic>
      <p:sp>
        <p:nvSpPr>
          <p:cNvPr id="4" name="Slide Number Placeholder 3">
            <a:extLst>
              <a:ext uri="{FF2B5EF4-FFF2-40B4-BE49-F238E27FC236}">
                <a16:creationId xmlns:a16="http://schemas.microsoft.com/office/drawing/2014/main" id="{513005A5-827C-424E-0635-6DC2775E3E98}"/>
              </a:ext>
            </a:extLst>
          </p:cNvPr>
          <p:cNvSpPr>
            <a:spLocks noGrp="1"/>
          </p:cNvSpPr>
          <p:nvPr>
            <p:ph type="sldNum" sz="quarter" idx="12"/>
          </p:nvPr>
        </p:nvSpPr>
        <p:spPr/>
        <p:txBody>
          <a:bodyPr/>
          <a:lstStyle/>
          <a:p>
            <a:fld id="{93322298-3BCB-BA49-A9B5-8033F80C8271}" type="slidenum">
              <a:rPr lang="en-US" sz="2000" smtClean="0">
                <a:solidFill>
                  <a:schemeClr val="tx1"/>
                </a:solidFill>
              </a:rPr>
              <a:pPr/>
              <a:t>4</a:t>
            </a:fld>
            <a:endParaRPr lang="en-US" sz="2000" dirty="0">
              <a:solidFill>
                <a:schemeClr val="tx1"/>
              </a:solidFill>
            </a:endParaRPr>
          </a:p>
        </p:txBody>
      </p:sp>
    </p:spTree>
    <p:extLst>
      <p:ext uri="{BB962C8B-B14F-4D97-AF65-F5344CB8AC3E}">
        <p14:creationId xmlns:p14="http://schemas.microsoft.com/office/powerpoint/2010/main" val="1102511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AB69F2-C3F6-C9C3-FF34-DEB58136EC6D}"/>
              </a:ext>
            </a:extLst>
          </p:cNvPr>
          <p:cNvSpPr>
            <a:spLocks noGrp="1"/>
          </p:cNvSpPr>
          <p:nvPr>
            <p:ph type="title"/>
          </p:nvPr>
        </p:nvSpPr>
        <p:spPr>
          <a:xfrm>
            <a:off x="189878" y="716346"/>
            <a:ext cx="2648606" cy="3648814"/>
          </a:xfrm>
        </p:spPr>
        <p:txBody>
          <a:bodyPr anchor="b">
            <a:noAutofit/>
          </a:bodyPr>
          <a:lstStyle/>
          <a:p>
            <a:br>
              <a:rPr lang="en-US" sz="2800" dirty="0">
                <a:solidFill>
                  <a:srgbClr val="FFFFFF"/>
                </a:solidFill>
              </a:rPr>
            </a:br>
            <a:br>
              <a:rPr lang="en-US" sz="2800" dirty="0">
                <a:solidFill>
                  <a:srgbClr val="FFFFFF"/>
                </a:solidFill>
              </a:rPr>
            </a:br>
            <a:br>
              <a:rPr lang="en-US" sz="2800" dirty="0">
                <a:solidFill>
                  <a:srgbClr val="FFFFFF"/>
                </a:solidFill>
              </a:rPr>
            </a:br>
            <a:br>
              <a:rPr lang="en-US" sz="2800" dirty="0">
                <a:solidFill>
                  <a:srgbClr val="FFFFFF"/>
                </a:solidFill>
              </a:rPr>
            </a:br>
            <a:r>
              <a:rPr lang="en-US" sz="3100" b="1" dirty="0">
                <a:solidFill>
                  <a:srgbClr val="FFFF00"/>
                </a:solidFill>
              </a:rPr>
              <a:t>Introduction</a:t>
            </a:r>
            <a:br>
              <a:rPr lang="en-US" sz="2800" dirty="0">
                <a:solidFill>
                  <a:srgbClr val="FFFF00"/>
                </a:solidFill>
              </a:rPr>
            </a:br>
            <a:br>
              <a:rPr lang="en-US" sz="2800" dirty="0">
                <a:solidFill>
                  <a:srgbClr val="FFFF00"/>
                </a:solidFill>
              </a:rPr>
            </a:br>
            <a:br>
              <a:rPr lang="en-US" sz="2800" dirty="0">
                <a:solidFill>
                  <a:srgbClr val="FFFF00"/>
                </a:solidFill>
              </a:rPr>
            </a:br>
            <a:r>
              <a:rPr lang="en-US" sz="2800" u="sng" dirty="0">
                <a:solidFill>
                  <a:srgbClr val="00B0F0"/>
                </a:solidFill>
              </a:rPr>
              <a:t>Slide One</a:t>
            </a:r>
            <a:r>
              <a:rPr lang="en-US" sz="2800" dirty="0">
                <a:solidFill>
                  <a:srgbClr val="00B0F0"/>
                </a:solidFill>
              </a:rPr>
              <a:t>:</a:t>
            </a:r>
            <a:br>
              <a:rPr lang="en-US" sz="2800" dirty="0">
                <a:solidFill>
                  <a:srgbClr val="00B0F0"/>
                </a:solidFill>
              </a:rPr>
            </a:br>
            <a:r>
              <a:rPr lang="en-US" sz="2800" dirty="0">
                <a:solidFill>
                  <a:srgbClr val="FFFFFF"/>
                </a:solidFill>
              </a:rPr>
              <a:t>Moving away from Conventional Discipline</a:t>
            </a:r>
          </a:p>
        </p:txBody>
      </p:sp>
      <p:sp>
        <p:nvSpPr>
          <p:cNvPr id="3" name="Content Placeholder 2">
            <a:extLst>
              <a:ext uri="{FF2B5EF4-FFF2-40B4-BE49-F238E27FC236}">
                <a16:creationId xmlns:a16="http://schemas.microsoft.com/office/drawing/2014/main" id="{668BC707-C983-19EE-4F20-8D3550ED7262}"/>
              </a:ext>
            </a:extLst>
          </p:cNvPr>
          <p:cNvSpPr>
            <a:spLocks noGrp="1"/>
          </p:cNvSpPr>
          <p:nvPr>
            <p:ph idx="1"/>
          </p:nvPr>
        </p:nvSpPr>
        <p:spPr>
          <a:xfrm>
            <a:off x="3607694" y="346841"/>
            <a:ext cx="4916510" cy="6211613"/>
          </a:xfrm>
        </p:spPr>
        <p:txBody>
          <a:bodyPr anchor="ctr">
            <a:noAutofit/>
          </a:bodyPr>
          <a:lstStyle/>
          <a:p>
            <a:pPr>
              <a:lnSpc>
                <a:spcPct val="90000"/>
              </a:lnSpc>
              <a:buFont typeface="Arial" panose="020B0604020202020204" pitchFamily="34" charset="0"/>
              <a:buChar char="•"/>
            </a:pPr>
            <a:endParaRPr lang="en-US" sz="2200" dirty="0">
              <a:solidFill>
                <a:schemeClr val="tx2"/>
              </a:solidFill>
              <a:latin typeface="Arial" panose="020B0604020202020204" pitchFamily="34" charset="0"/>
            </a:endParaRPr>
          </a:p>
          <a:p>
            <a:pPr>
              <a:lnSpc>
                <a:spcPct val="90000"/>
              </a:lnSpc>
              <a:buFont typeface="Arial" panose="020B0604020202020204" pitchFamily="34" charset="0"/>
              <a:buChar char="•"/>
            </a:pPr>
            <a:r>
              <a:rPr lang="en-US" sz="2200" dirty="0">
                <a:solidFill>
                  <a:schemeClr val="tx2"/>
                </a:solidFill>
                <a:latin typeface="Arial" panose="020B0604020202020204" pitchFamily="34" charset="0"/>
              </a:rPr>
              <a:t>Young children are best thought of as months-old, not years old. </a:t>
            </a:r>
            <a:r>
              <a:rPr lang="en-US" sz="2200"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Their brain development is amazing, but just beginning, and they have limited life experience.  They are just starting to learn complicated life skills, and regularly make mistakes in their behavior. The result is disagreements with others: </a:t>
            </a:r>
            <a:r>
              <a:rPr lang="en-US" sz="2200" b="1"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conflicts</a:t>
            </a:r>
            <a:r>
              <a:rPr lang="en-US" sz="2200"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 Children should not be punished for making mistakes.</a:t>
            </a:r>
            <a:endParaRPr lang="en-US" sz="1000" dirty="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buFont typeface="Arial" panose="020B0604020202020204" pitchFamily="34" charset="0"/>
              <a:buChar char="•"/>
            </a:pPr>
            <a:endParaRPr lang="en-US" sz="1000" dirty="0">
              <a:solidFill>
                <a:schemeClr val="tx2"/>
              </a:solidFill>
              <a:latin typeface="Arial" panose="020B0604020202020204" pitchFamily="34" charset="0"/>
            </a:endParaRPr>
          </a:p>
          <a:p>
            <a:pPr>
              <a:lnSpc>
                <a:spcPct val="90000"/>
              </a:lnSpc>
              <a:buFont typeface="Arial" panose="020B0604020202020204" pitchFamily="34" charset="0"/>
              <a:buChar char="•"/>
            </a:pPr>
            <a:r>
              <a:rPr lang="en-US" sz="2200" dirty="0">
                <a:solidFill>
                  <a:schemeClr val="tx2"/>
                </a:solidFill>
                <a:latin typeface="Arial" panose="020B0604020202020204" pitchFamily="34" charset="0"/>
              </a:rPr>
              <a:t>The problem with conventional discipline is that it too easily slides into punishment.  Conventional discipline punishes young children for what they haven’t learned yet, and makes it harder for them to learn the very emotional-social skills we want them to learn.</a:t>
            </a:r>
          </a:p>
          <a:p>
            <a:pPr marL="0" indent="0">
              <a:lnSpc>
                <a:spcPct val="90000"/>
              </a:lnSpc>
              <a:buNone/>
            </a:pPr>
            <a:endParaRPr lang="en-US" sz="2200" dirty="0">
              <a:solidFill>
                <a:schemeClr val="tx2"/>
              </a:solidFill>
              <a:latin typeface="Arial" panose="020B0604020202020204" pitchFamily="34" charset="0"/>
            </a:endParaRPr>
          </a:p>
        </p:txBody>
      </p:sp>
      <p:sp>
        <p:nvSpPr>
          <p:cNvPr id="5" name="Slide Number Placeholder 4">
            <a:extLst>
              <a:ext uri="{FF2B5EF4-FFF2-40B4-BE49-F238E27FC236}">
                <a16:creationId xmlns:a16="http://schemas.microsoft.com/office/drawing/2014/main" id="{EA8EF34B-51E7-6D05-63C0-234FFAE67EBC}"/>
              </a:ext>
            </a:extLst>
          </p:cNvPr>
          <p:cNvSpPr>
            <a:spLocks noGrp="1"/>
          </p:cNvSpPr>
          <p:nvPr>
            <p:ph type="sldNum" sz="quarter" idx="12"/>
          </p:nvPr>
        </p:nvSpPr>
        <p:spPr/>
        <p:txBody>
          <a:bodyPr/>
          <a:lstStyle/>
          <a:p>
            <a:fld id="{93322298-3BCB-BA49-A9B5-8033F80C8271}" type="slidenum">
              <a:rPr lang="en-US" sz="2000" smtClean="0">
                <a:solidFill>
                  <a:schemeClr val="tx1"/>
                </a:solidFill>
              </a:rPr>
              <a:pPr/>
              <a:t>5</a:t>
            </a:fld>
            <a:endParaRPr lang="en-US" sz="2000" dirty="0">
              <a:solidFill>
                <a:schemeClr val="tx1"/>
              </a:solidFill>
            </a:endParaRPr>
          </a:p>
        </p:txBody>
      </p:sp>
    </p:spTree>
    <p:extLst>
      <p:ext uri="{BB962C8B-B14F-4D97-AF65-F5344CB8AC3E}">
        <p14:creationId xmlns:p14="http://schemas.microsoft.com/office/powerpoint/2010/main" val="1861913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AB69F2-C3F6-C9C3-FF34-DEB58136EC6D}"/>
              </a:ext>
            </a:extLst>
          </p:cNvPr>
          <p:cNvSpPr>
            <a:spLocks noGrp="1"/>
          </p:cNvSpPr>
          <p:nvPr>
            <p:ph type="title"/>
          </p:nvPr>
        </p:nvSpPr>
        <p:spPr>
          <a:xfrm>
            <a:off x="178677" y="586855"/>
            <a:ext cx="2732690" cy="3387497"/>
          </a:xfrm>
        </p:spPr>
        <p:txBody>
          <a:bodyPr anchor="b">
            <a:noAutofit/>
          </a:bodyPr>
          <a:lstStyle/>
          <a:p>
            <a:br>
              <a:rPr lang="en-US" sz="2800" dirty="0">
                <a:solidFill>
                  <a:srgbClr val="FFFFFF"/>
                </a:solidFill>
              </a:rPr>
            </a:br>
            <a:br>
              <a:rPr lang="en-US" sz="2800" dirty="0">
                <a:solidFill>
                  <a:srgbClr val="FFFFFF"/>
                </a:solidFill>
              </a:rPr>
            </a:br>
            <a:r>
              <a:rPr lang="en-US" sz="3200" dirty="0">
                <a:solidFill>
                  <a:srgbClr val="FFFF00"/>
                </a:solidFill>
              </a:rPr>
              <a:t>Introduction</a:t>
            </a:r>
            <a:br>
              <a:rPr lang="en-US" sz="2800" dirty="0">
                <a:solidFill>
                  <a:srgbClr val="FFFF00"/>
                </a:solidFill>
              </a:rPr>
            </a:br>
            <a:br>
              <a:rPr lang="en-US" sz="2800" dirty="0">
                <a:solidFill>
                  <a:srgbClr val="FFFF00"/>
                </a:solidFill>
              </a:rPr>
            </a:br>
            <a:br>
              <a:rPr lang="en-US" sz="2800" dirty="0">
                <a:solidFill>
                  <a:srgbClr val="FFFFFF"/>
                </a:solidFill>
              </a:rPr>
            </a:br>
            <a:r>
              <a:rPr lang="en-US" sz="2800" u="sng" dirty="0">
                <a:solidFill>
                  <a:srgbClr val="00B0F0"/>
                </a:solidFill>
              </a:rPr>
              <a:t>Slide Two</a:t>
            </a:r>
            <a:r>
              <a:rPr lang="en-US" sz="2800" dirty="0">
                <a:solidFill>
                  <a:srgbClr val="00B0F0"/>
                </a:solidFill>
              </a:rPr>
              <a:t>: </a:t>
            </a:r>
            <a:r>
              <a:rPr lang="en-US" sz="2800" dirty="0">
                <a:solidFill>
                  <a:srgbClr val="FFFFFF"/>
                </a:solidFill>
              </a:rPr>
              <a:t>What Guidance Is</a:t>
            </a:r>
            <a:br>
              <a:rPr lang="en-US" sz="2800" dirty="0">
                <a:solidFill>
                  <a:srgbClr val="FFFFFF"/>
                </a:solidFill>
              </a:rPr>
            </a:br>
            <a:endParaRPr lang="en-US" sz="2800" dirty="0">
              <a:solidFill>
                <a:srgbClr val="FFFFFF"/>
              </a:solidFill>
            </a:endParaRPr>
          </a:p>
        </p:txBody>
      </p:sp>
      <p:sp>
        <p:nvSpPr>
          <p:cNvPr id="3" name="Content Placeholder 2">
            <a:extLst>
              <a:ext uri="{FF2B5EF4-FFF2-40B4-BE49-F238E27FC236}">
                <a16:creationId xmlns:a16="http://schemas.microsoft.com/office/drawing/2014/main" id="{668BC707-C983-19EE-4F20-8D3550ED7262}"/>
              </a:ext>
            </a:extLst>
          </p:cNvPr>
          <p:cNvSpPr>
            <a:spLocks noGrp="1"/>
          </p:cNvSpPr>
          <p:nvPr>
            <p:ph idx="1"/>
          </p:nvPr>
        </p:nvSpPr>
        <p:spPr>
          <a:xfrm>
            <a:off x="3607694" y="346842"/>
            <a:ext cx="4916510" cy="5848686"/>
          </a:xfrm>
        </p:spPr>
        <p:txBody>
          <a:bodyPr anchor="ctr">
            <a:noAutofit/>
          </a:bodyPr>
          <a:lstStyle/>
          <a:p>
            <a:pPr marL="0" indent="0">
              <a:lnSpc>
                <a:spcPct val="90000"/>
              </a:lnSpc>
              <a:buNone/>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When conflicts happen, as they do every day with young children, guidance professionals are friendly leaders.  </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Using trust-based relationships, they calm and teach</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 Guidance is teaching:</a:t>
            </a:r>
          </a:p>
          <a:p>
            <a:pPr>
              <a:lnSpc>
                <a:spcPct val="90000"/>
              </a:lnSpc>
              <a:buFont typeface="Arial" panose="020B0604020202020204" pitchFamily="34" charset="0"/>
              <a:buChar char="•"/>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For children to learn from their mistakes and to manage their problems.</a:t>
            </a:r>
          </a:p>
          <a:p>
            <a:pPr>
              <a:lnSpc>
                <a:spcPct val="90000"/>
              </a:lnSpc>
              <a:buFont typeface="Arial" panose="020B0604020202020204" pitchFamily="34" charset="0"/>
              <a:buChar char="•"/>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For healthy personal development, beginning with the emotional and encompassing all developmental domains. </a:t>
            </a:r>
          </a:p>
          <a:p>
            <a:pPr>
              <a:lnSpc>
                <a:spcPct val="90000"/>
              </a:lnSpc>
              <a:buFont typeface="Arial" panose="020B0604020202020204" pitchFamily="34" charset="0"/>
              <a:buChar char="•"/>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For children to gain five Democratic Life skills so that they can be healthy adults and engaged citizens.</a:t>
            </a: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a:lnSpc>
                <a:spcPct val="90000"/>
              </a:lnSpc>
              <a:buFont typeface="Arial" panose="020B0604020202020204" pitchFamily="34" charset="0"/>
              <a:buChar char="•"/>
            </a:pP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a:lnSpc>
                <a:spcPct val="90000"/>
              </a:lnSpc>
              <a:buFont typeface="Arial" panose="020B0604020202020204" pitchFamily="34" charset="0"/>
              <a:buChar char="•"/>
            </a:pPr>
            <a:endParaRPr lang="en-US" sz="5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indent="0">
              <a:lnSpc>
                <a:spcPct val="90000"/>
              </a:lnSpc>
              <a:buNone/>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Teachers use 1) </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developmental guidance</a:t>
            </a:r>
            <a:r>
              <a:rPr lang="en-US" sz="2000" i="1" dirty="0">
                <a:solidFill>
                  <a:schemeClr val="tx2"/>
                </a:solidFill>
                <a:effectLst/>
                <a:latin typeface="Helvetica" pitchFamily="2" charset="0"/>
                <a:ea typeface="Times New Roman" panose="02020603050405020304" pitchFamily="18" charset="0"/>
                <a:cs typeface="Times New Roman" panose="02020603050405020304" pitchFamily="18" charset="0"/>
              </a:rPr>
              <a:t> </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to </a:t>
            </a:r>
            <a:r>
              <a:rPr lang="en-US" sz="2000" i="1" u="sng" dirty="0">
                <a:solidFill>
                  <a:schemeClr val="tx2"/>
                </a:solidFill>
                <a:effectLst/>
                <a:latin typeface="Helvetica" pitchFamily="2" charset="0"/>
                <a:ea typeface="Times New Roman" panose="02020603050405020304" pitchFamily="18" charset="0"/>
                <a:cs typeface="Times New Roman" panose="02020603050405020304" pitchFamily="18" charset="0"/>
              </a:rPr>
              <a:t>build</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 encouraging early learning communities for every child, and 2) </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Intervention guidance</a:t>
            </a:r>
            <a:r>
              <a:rPr lang="en-US" sz="2000" i="1" dirty="0">
                <a:solidFill>
                  <a:schemeClr val="tx2"/>
                </a:solidFill>
                <a:effectLst/>
                <a:latin typeface="Helvetica" pitchFamily="2" charset="0"/>
                <a:ea typeface="Times New Roman" panose="02020603050405020304" pitchFamily="18" charset="0"/>
                <a:cs typeface="Times New Roman" panose="02020603050405020304" pitchFamily="18" charset="0"/>
              </a:rPr>
              <a:t> </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to </a:t>
            </a:r>
            <a:r>
              <a:rPr lang="en-US" sz="2000" i="1" u="sng" dirty="0">
                <a:solidFill>
                  <a:schemeClr val="tx2"/>
                </a:solidFill>
                <a:effectLst/>
                <a:latin typeface="Helvetica" pitchFamily="2" charset="0"/>
                <a:ea typeface="Times New Roman" panose="02020603050405020304" pitchFamily="18" charset="0"/>
                <a:cs typeface="Times New Roman" panose="02020603050405020304" pitchFamily="18" charset="0"/>
              </a:rPr>
              <a:t>sustain</a:t>
            </a:r>
            <a:r>
              <a:rPr lang="en-US" sz="2000" i="1" dirty="0">
                <a:solidFill>
                  <a:schemeClr val="tx2"/>
                </a:solidFill>
                <a:effectLst/>
                <a:latin typeface="Helvetica" pitchFamily="2" charset="0"/>
                <a:ea typeface="Times New Roman" panose="02020603050405020304" pitchFamily="18" charset="0"/>
                <a:cs typeface="Times New Roman" panose="02020603050405020304" pitchFamily="18" charset="0"/>
              </a:rPr>
              <a:t> </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them</a:t>
            </a:r>
            <a:r>
              <a:rPr lang="en-US" sz="2000" i="1" dirty="0">
                <a:solidFill>
                  <a:schemeClr val="tx2"/>
                </a:solidFill>
                <a:effectLst/>
                <a:latin typeface="Helvetica" pitchFamily="2" charset="0"/>
                <a:ea typeface="Times New Roman" panose="02020603050405020304" pitchFamily="18" charset="0"/>
                <a:cs typeface="Times New Roman" panose="02020603050405020304" pitchFamily="18" charset="0"/>
              </a:rPr>
              <a:t>.  </a:t>
            </a:r>
            <a:endParaRPr lang="en-US" sz="2000" dirty="0">
              <a:solidFill>
                <a:schemeClr val="tx2"/>
              </a:solidFill>
              <a:latin typeface="Arial" panose="020B0604020202020204" pitchFamily="34" charset="0"/>
            </a:endParaRPr>
          </a:p>
        </p:txBody>
      </p:sp>
      <p:sp>
        <p:nvSpPr>
          <p:cNvPr id="5" name="Slide Number Placeholder 4">
            <a:extLst>
              <a:ext uri="{FF2B5EF4-FFF2-40B4-BE49-F238E27FC236}">
                <a16:creationId xmlns:a16="http://schemas.microsoft.com/office/drawing/2014/main" id="{76EDD30C-B658-DC01-EF4F-8477F9B05AD8}"/>
              </a:ext>
            </a:extLst>
          </p:cNvPr>
          <p:cNvSpPr>
            <a:spLocks noGrp="1"/>
          </p:cNvSpPr>
          <p:nvPr>
            <p:ph type="sldNum" sz="quarter" idx="12"/>
          </p:nvPr>
        </p:nvSpPr>
        <p:spPr/>
        <p:txBody>
          <a:bodyPr/>
          <a:lstStyle/>
          <a:p>
            <a:fld id="{93322298-3BCB-BA49-A9B5-8033F80C8271}" type="slidenum">
              <a:rPr lang="en-US" sz="2000" smtClean="0">
                <a:solidFill>
                  <a:schemeClr val="tx1"/>
                </a:solidFill>
              </a:rPr>
              <a:pPr/>
              <a:t>6</a:t>
            </a:fld>
            <a:endParaRPr lang="en-US" sz="2000" dirty="0">
              <a:solidFill>
                <a:schemeClr val="tx1"/>
              </a:solidFill>
            </a:endParaRPr>
          </a:p>
        </p:txBody>
      </p:sp>
    </p:spTree>
    <p:extLst>
      <p:ext uri="{BB962C8B-B14F-4D97-AF65-F5344CB8AC3E}">
        <p14:creationId xmlns:p14="http://schemas.microsoft.com/office/powerpoint/2010/main" val="64885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AB69F2-C3F6-C9C3-FF34-DEB58136EC6D}"/>
              </a:ext>
            </a:extLst>
          </p:cNvPr>
          <p:cNvSpPr>
            <a:spLocks noGrp="1"/>
          </p:cNvSpPr>
          <p:nvPr>
            <p:ph type="title"/>
          </p:nvPr>
        </p:nvSpPr>
        <p:spPr>
          <a:xfrm>
            <a:off x="105103" y="586855"/>
            <a:ext cx="2743200" cy="3387497"/>
          </a:xfrm>
        </p:spPr>
        <p:txBody>
          <a:bodyPr anchor="b">
            <a:noAutofit/>
          </a:bodyPr>
          <a:lstStyle/>
          <a:p>
            <a:br>
              <a:rPr lang="en-US" sz="2800" dirty="0">
                <a:solidFill>
                  <a:srgbClr val="FFFFFF"/>
                </a:solidFill>
              </a:rPr>
            </a:br>
            <a:br>
              <a:rPr lang="en-US" sz="2800" dirty="0">
                <a:solidFill>
                  <a:srgbClr val="FFFFFF"/>
                </a:solidFill>
              </a:rPr>
            </a:br>
            <a:r>
              <a:rPr lang="en-US" sz="3150" b="1" dirty="0">
                <a:solidFill>
                  <a:srgbClr val="FFFF00"/>
                </a:solidFill>
              </a:rPr>
              <a:t>Introduction</a:t>
            </a:r>
            <a:br>
              <a:rPr lang="en-US" sz="2800" dirty="0">
                <a:solidFill>
                  <a:srgbClr val="FFFF00"/>
                </a:solidFill>
              </a:rPr>
            </a:br>
            <a:br>
              <a:rPr lang="en-US" sz="2800" dirty="0">
                <a:solidFill>
                  <a:srgbClr val="FFFF00"/>
                </a:solidFill>
              </a:rPr>
            </a:br>
            <a:br>
              <a:rPr lang="en-US" sz="2800" dirty="0">
                <a:solidFill>
                  <a:srgbClr val="FFFFFF"/>
                </a:solidFill>
              </a:rPr>
            </a:br>
            <a:r>
              <a:rPr lang="en-US" sz="2800" u="sng" dirty="0">
                <a:solidFill>
                  <a:srgbClr val="00B0F0"/>
                </a:solidFill>
              </a:rPr>
              <a:t>Slide Three</a:t>
            </a:r>
            <a:r>
              <a:rPr lang="en-US" sz="2800" dirty="0">
                <a:solidFill>
                  <a:srgbClr val="00B0F0"/>
                </a:solidFill>
              </a:rPr>
              <a:t>:</a:t>
            </a:r>
            <a:br>
              <a:rPr lang="en-US" sz="2800" dirty="0">
                <a:solidFill>
                  <a:srgbClr val="00B0F0"/>
                </a:solidFill>
              </a:rPr>
            </a:br>
            <a:r>
              <a:rPr lang="en-US" sz="2800" dirty="0">
                <a:solidFill>
                  <a:schemeClr val="bg1"/>
                </a:solidFill>
              </a:rPr>
              <a:t>The Purpose of Guidance</a:t>
            </a:r>
            <a:br>
              <a:rPr lang="en-US" sz="2800" dirty="0">
                <a:solidFill>
                  <a:srgbClr val="FFFFFF"/>
                </a:solidFill>
              </a:rPr>
            </a:br>
            <a:endParaRPr lang="en-US" sz="2800" dirty="0">
              <a:solidFill>
                <a:srgbClr val="FFFFFF"/>
              </a:solidFill>
            </a:endParaRPr>
          </a:p>
        </p:txBody>
      </p:sp>
      <p:sp>
        <p:nvSpPr>
          <p:cNvPr id="3" name="Content Placeholder 2">
            <a:extLst>
              <a:ext uri="{FF2B5EF4-FFF2-40B4-BE49-F238E27FC236}">
                <a16:creationId xmlns:a16="http://schemas.microsoft.com/office/drawing/2014/main" id="{668BC707-C983-19EE-4F20-8D3550ED7262}"/>
              </a:ext>
            </a:extLst>
          </p:cNvPr>
          <p:cNvSpPr>
            <a:spLocks noGrp="1"/>
          </p:cNvSpPr>
          <p:nvPr>
            <p:ph idx="1"/>
          </p:nvPr>
        </p:nvSpPr>
        <p:spPr>
          <a:xfrm>
            <a:off x="3420425" y="409904"/>
            <a:ext cx="5492347" cy="5848686"/>
          </a:xfrm>
        </p:spPr>
        <p:txBody>
          <a:bodyPr anchor="ctr">
            <a:noAutofit/>
          </a:bodyPr>
          <a:lstStyle/>
          <a:p>
            <a:pPr marL="0" marR="0" indent="0">
              <a:spcBef>
                <a:spcPts val="0"/>
              </a:spcBef>
              <a:spcAft>
                <a:spcPts val="0"/>
              </a:spcAft>
              <a:buNone/>
            </a:pPr>
            <a:endPar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1800" b="1"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The purpose of guidance is to teach children to </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gain </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five Democratic </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L</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ife </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S</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kills.</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Democratic Life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S</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kills signify the child’s capacity to gain a sense of safety--security, belonging and self worth--and grow toward creative problem solving and pro-social behaviors</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 </a:t>
            </a:r>
            <a:r>
              <a:rPr lang="en-US" sz="1800" dirty="0">
                <a:solidFill>
                  <a:schemeClr val="accent2"/>
                </a:solidFill>
                <a:latin typeface="Helvetica" pitchFamily="2" charset="0"/>
                <a:ea typeface="Times New Roman" panose="02020603050405020304" pitchFamily="18" charset="0"/>
                <a:cs typeface="Times New Roman" panose="02020603050405020304" pitchFamily="18" charset="0"/>
              </a:rPr>
              <a:t>Adults at DLS 3,4,&amp; 5 further democracy.</a:t>
            </a:r>
            <a:r>
              <a:rPr lang="en-US" sz="1800" dirty="0">
                <a:solidFill>
                  <a:srgbClr val="FFFF00"/>
                </a:solidFill>
                <a:latin typeface="Helvetica" pitchFamily="2" charset="0"/>
                <a:ea typeface="Times New Roman" panose="02020603050405020304" pitchFamily="18" charset="0"/>
                <a:cs typeface="Times New Roman" panose="02020603050405020304" pitchFamily="18" charset="0"/>
              </a:rPr>
              <a:t>.</a:t>
            </a:r>
            <a:endParaRPr lang="en-US" sz="800" dirty="0">
              <a:solidFill>
                <a:srgbClr val="FFFF00"/>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800" dirty="0">
              <a:solidFill>
                <a:srgbClr val="FFFF00"/>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Safety-Needs Skills.</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a:t>
            </a:r>
            <a:r>
              <a:rPr lang="en-US" sz="1800" dirty="0">
                <a:solidFill>
                  <a:schemeClr val="accent1"/>
                </a:solidFill>
                <a:effectLst/>
                <a:latin typeface="Helvetica" pitchFamily="2" charset="0"/>
                <a:ea typeface="Times New Roman" panose="02020603050405020304" pitchFamily="18" charset="0"/>
                <a:cs typeface="Times New Roman" panose="02020603050405020304" pitchFamily="18" charset="0"/>
              </a:rPr>
              <a:t>(Work on in order.)</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1) See one's self as a worthy member of the 	group and as a worthy individual.</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arenR" startAt="2"/>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Express strong emotions in non-hurting ways.</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2"/>
            </a:pPr>
            <a:endParaRPr lang="en-US" sz="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Growing-Needs Skills. </a:t>
            </a:r>
            <a:r>
              <a:rPr lang="en-US" sz="1800" dirty="0">
                <a:solidFill>
                  <a:schemeClr val="accent1"/>
                </a:solidFill>
                <a:effectLst/>
                <a:latin typeface="Helvetica" pitchFamily="2" charset="0"/>
                <a:ea typeface="Times New Roman" panose="02020603050405020304" pitchFamily="18" charset="0"/>
                <a:cs typeface="Times New Roman" panose="02020603050405020304" pitchFamily="18" charset="0"/>
              </a:rPr>
              <a:t>(Work on together.)</a:t>
            </a:r>
            <a:endParaRPr lang="en-US" sz="1800" b="1"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3)  Solve problems creatively--by one's self and in cooperation with others.</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4)  Accept differing human qualities in others.</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arenR" startAt="5"/>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Make decisions intelligently and ethically.</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5"/>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800" i="1" dirty="0">
                <a:solidFill>
                  <a:schemeClr val="tx2"/>
                </a:solidFill>
                <a:effectLst/>
                <a:ea typeface="Times New Roman" panose="02020603050405020304" pitchFamily="18" charset="0"/>
                <a:cs typeface="Times New Roman" panose="02020603050405020304" pitchFamily="18" charset="0"/>
              </a:rPr>
              <a:t>For an introduction to the </a:t>
            </a:r>
            <a:r>
              <a:rPr lang="en-US" sz="1800" i="1" dirty="0">
                <a:solidFill>
                  <a:schemeClr val="tx2"/>
                </a:solidFill>
                <a:ea typeface="Times New Roman" panose="02020603050405020304" pitchFamily="18" charset="0"/>
                <a:cs typeface="Times New Roman" panose="02020603050405020304" pitchFamily="18" charset="0"/>
              </a:rPr>
              <a:t>Five Democratic Life Skills, see </a:t>
            </a:r>
            <a:r>
              <a:rPr lang="en-US" sz="1800" i="1" dirty="0">
                <a:solidFill>
                  <a:schemeClr val="tx2"/>
                </a:solidFill>
                <a:effectLst/>
                <a:ea typeface="Times New Roman" panose="02020603050405020304" pitchFamily="18" charset="0"/>
                <a:cs typeface="Times New Roman" panose="02020603050405020304" pitchFamily="18" charset="0"/>
              </a:rPr>
              <a:t>NAEYC/blog/The Road Forward …and Dan’s latest book. </a:t>
            </a:r>
            <a:r>
              <a:rPr lang="en-US" sz="1800" kern="1200" dirty="0">
                <a:solidFill>
                  <a:srgbClr val="FFFFFF"/>
                </a:solidFill>
                <a:latin typeface="+mj-lt"/>
                <a:ea typeface="+mj-ea"/>
                <a:cs typeface="+mj-cs"/>
              </a:rPr>
              <a:t>for many of the ideas in this session.   Again, my</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15183F0-04EE-07EA-F19D-5A4CD17E0ACF}"/>
              </a:ext>
            </a:extLst>
          </p:cNvPr>
          <p:cNvSpPr>
            <a:spLocks noGrp="1"/>
          </p:cNvSpPr>
          <p:nvPr>
            <p:ph type="sldNum" sz="quarter" idx="12"/>
          </p:nvPr>
        </p:nvSpPr>
        <p:spPr>
          <a:xfrm>
            <a:off x="6553200" y="6356350"/>
            <a:ext cx="2154382" cy="365125"/>
          </a:xfrm>
        </p:spPr>
        <p:txBody>
          <a:bodyPr/>
          <a:lstStyle/>
          <a:p>
            <a:fld id="{93322298-3BCB-BA49-A9B5-8033F80C8271}" type="slidenum">
              <a:rPr lang="en-US" sz="2000" smtClean="0">
                <a:solidFill>
                  <a:schemeClr val="tx1"/>
                </a:solidFill>
              </a:rPr>
              <a:pPr/>
              <a:t>7</a:t>
            </a:fld>
            <a:endParaRPr lang="en-US" sz="2000" dirty="0">
              <a:solidFill>
                <a:schemeClr val="tx1"/>
              </a:solidFill>
            </a:endParaRPr>
          </a:p>
        </p:txBody>
      </p:sp>
    </p:spTree>
    <p:extLst>
      <p:ext uri="{BB962C8B-B14F-4D97-AF65-F5344CB8AC3E}">
        <p14:creationId xmlns:p14="http://schemas.microsoft.com/office/powerpoint/2010/main" val="2539882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AB69F2-C3F6-C9C3-FF34-DEB58136EC6D}"/>
              </a:ext>
            </a:extLst>
          </p:cNvPr>
          <p:cNvSpPr>
            <a:spLocks noGrp="1"/>
          </p:cNvSpPr>
          <p:nvPr>
            <p:ph type="title"/>
          </p:nvPr>
        </p:nvSpPr>
        <p:spPr>
          <a:xfrm>
            <a:off x="105103" y="586855"/>
            <a:ext cx="2743200" cy="3387497"/>
          </a:xfrm>
        </p:spPr>
        <p:txBody>
          <a:bodyPr anchor="b">
            <a:noAutofit/>
          </a:bodyPr>
          <a:lstStyle/>
          <a:p>
            <a:br>
              <a:rPr lang="en-US" sz="2800" dirty="0">
                <a:solidFill>
                  <a:srgbClr val="FFFFFF"/>
                </a:solidFill>
              </a:rPr>
            </a:br>
            <a:br>
              <a:rPr lang="en-US" sz="2800" dirty="0">
                <a:solidFill>
                  <a:srgbClr val="FFFFFF"/>
                </a:solidFill>
              </a:rPr>
            </a:br>
            <a:r>
              <a:rPr lang="en-US" sz="3150" b="1" dirty="0">
                <a:solidFill>
                  <a:srgbClr val="FFFF00"/>
                </a:solidFill>
              </a:rPr>
              <a:t>Introduction</a:t>
            </a:r>
            <a:br>
              <a:rPr lang="en-US" sz="2800" dirty="0">
                <a:solidFill>
                  <a:srgbClr val="FFFF00"/>
                </a:solidFill>
              </a:rPr>
            </a:br>
            <a:br>
              <a:rPr lang="en-US" sz="2800" dirty="0">
                <a:solidFill>
                  <a:srgbClr val="FFFF00"/>
                </a:solidFill>
              </a:rPr>
            </a:br>
            <a:br>
              <a:rPr lang="en-US" sz="2800" dirty="0">
                <a:solidFill>
                  <a:srgbClr val="FFFFFF"/>
                </a:solidFill>
              </a:rPr>
            </a:br>
            <a:r>
              <a:rPr lang="en-US" sz="2800" u="sng" dirty="0">
                <a:solidFill>
                  <a:srgbClr val="00B0F0"/>
                </a:solidFill>
              </a:rPr>
              <a:t>Slide Four</a:t>
            </a:r>
            <a:r>
              <a:rPr lang="en-US" sz="2800" dirty="0">
                <a:solidFill>
                  <a:srgbClr val="00B0F0"/>
                </a:solidFill>
              </a:rPr>
              <a:t>:</a:t>
            </a:r>
            <a:br>
              <a:rPr lang="en-US" sz="2800" dirty="0">
                <a:solidFill>
                  <a:srgbClr val="00B0F0"/>
                </a:solidFill>
              </a:rPr>
            </a:br>
            <a:r>
              <a:rPr lang="en-US" sz="2800" dirty="0">
                <a:solidFill>
                  <a:schemeClr val="bg1"/>
                </a:solidFill>
              </a:rPr>
              <a:t>Three Levels of Mistaken Behavior</a:t>
            </a:r>
            <a:endParaRPr lang="en-US" sz="2800" dirty="0">
              <a:solidFill>
                <a:srgbClr val="FFFFFF"/>
              </a:solidFill>
            </a:endParaRPr>
          </a:p>
        </p:txBody>
      </p:sp>
      <p:sp>
        <p:nvSpPr>
          <p:cNvPr id="3" name="Content Placeholder 2">
            <a:extLst>
              <a:ext uri="{FF2B5EF4-FFF2-40B4-BE49-F238E27FC236}">
                <a16:creationId xmlns:a16="http://schemas.microsoft.com/office/drawing/2014/main" id="{668BC707-C983-19EE-4F20-8D3550ED7262}"/>
              </a:ext>
            </a:extLst>
          </p:cNvPr>
          <p:cNvSpPr>
            <a:spLocks noGrp="1"/>
          </p:cNvSpPr>
          <p:nvPr>
            <p:ph idx="1"/>
          </p:nvPr>
        </p:nvSpPr>
        <p:spPr>
          <a:xfrm>
            <a:off x="3133946" y="136525"/>
            <a:ext cx="5765760" cy="6083300"/>
          </a:xfrm>
        </p:spPr>
        <p:txBody>
          <a:bodyPr anchor="ctr">
            <a:noAutofit/>
          </a:bodyPr>
          <a:lstStyle/>
          <a:p>
            <a:pPr marL="0" marR="0" indent="0">
              <a:spcBef>
                <a:spcPts val="0"/>
              </a:spcBef>
              <a:spcAft>
                <a:spcPts val="0"/>
              </a:spcAft>
              <a:buNone/>
            </a:pPr>
            <a:r>
              <a:rPr lang="en-US" sz="1800" dirty="0">
                <a:solidFill>
                  <a:schemeClr val="tx2"/>
                </a:solidFill>
                <a:effectLst/>
                <a:latin typeface="Helvetica" pitchFamily="2" charset="0"/>
                <a:ea typeface="Calibri" panose="020F0502020204030204" pitchFamily="34" charset="0"/>
                <a:cs typeface="Times New Roman" panose="02020603050405020304" pitchFamily="18" charset="0"/>
              </a:rPr>
              <a:t>All humans experience conflicts.  The eternal question is how we handle our conflicts.  </a:t>
            </a:r>
            <a:r>
              <a:rPr lang="en-US" sz="1800" dirty="0">
                <a:solidFill>
                  <a:schemeClr val="tx2"/>
                </a:solidFill>
                <a:latin typeface="Helvetica" pitchFamily="2" charset="0"/>
                <a:ea typeface="Calibri" panose="020F0502020204030204" pitchFamily="34" charset="0"/>
                <a:cs typeface="Times New Roman" panose="02020603050405020304" pitchFamily="18" charset="0"/>
              </a:rPr>
              <a:t>Months-old children experience many conflicts each day.  Because they are just beginning to learn to manage their emotions, </a:t>
            </a:r>
            <a:r>
              <a:rPr lang="en-US" sz="1800" u="sng" dirty="0">
                <a:solidFill>
                  <a:schemeClr val="tx2"/>
                </a:solidFill>
                <a:latin typeface="Helvetica" pitchFamily="2" charset="0"/>
                <a:ea typeface="Calibri" panose="020F0502020204030204" pitchFamily="34" charset="0"/>
                <a:cs typeface="Times New Roman" panose="02020603050405020304" pitchFamily="18" charset="0"/>
              </a:rPr>
              <a:t>they show one of three levels of mistaken behavior.</a:t>
            </a:r>
            <a:endParaRPr lang="en-US" sz="800" u="sng"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000"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u="sng" dirty="0">
                <a:solidFill>
                  <a:schemeClr val="tx2"/>
                </a:solidFill>
                <a:effectLst/>
                <a:latin typeface="Helvetica" pitchFamily="2" charset="0"/>
                <a:ea typeface="Calibri" panose="020F0502020204030204" pitchFamily="34" charset="0"/>
                <a:cs typeface="Times New Roman" panose="02020603050405020304" pitchFamily="18" charset="0"/>
              </a:rPr>
              <a:t>Level 3</a:t>
            </a:r>
            <a:r>
              <a:rPr lang="en-US" sz="1800" dirty="0">
                <a:solidFill>
                  <a:schemeClr val="tx2"/>
                </a:solidFill>
                <a:effectLst/>
                <a:latin typeface="Helvetica" pitchFamily="2" charset="0"/>
                <a:ea typeface="Calibri" panose="020F0502020204030204" pitchFamily="34" charset="0"/>
                <a:cs typeface="Times New Roman" panose="02020603050405020304" pitchFamily="18" charset="0"/>
              </a:rPr>
              <a:t>.</a:t>
            </a:r>
            <a:r>
              <a:rPr lang="en-US" sz="1800" dirty="0">
                <a:solidFill>
                  <a:schemeClr val="tx2"/>
                </a:solidFill>
                <a:latin typeface="Helvetica" pitchFamily="2" charset="0"/>
                <a:ea typeface="Calibri" panose="020F0502020204030204" pitchFamily="34" charset="0"/>
                <a:cs typeface="Times New Roman" panose="02020603050405020304" pitchFamily="18" charset="0"/>
              </a:rPr>
              <a:t> </a:t>
            </a:r>
            <a:r>
              <a:rPr lang="en-US" sz="1800" b="1" dirty="0">
                <a:solidFill>
                  <a:schemeClr val="tx2"/>
                </a:solidFill>
                <a:effectLst/>
                <a:latin typeface="Helvetica" pitchFamily="2" charset="0"/>
                <a:ea typeface="Calibri" panose="020F0502020204030204" pitchFamily="34" charset="0"/>
                <a:cs typeface="Times New Roman" panose="02020603050405020304" pitchFamily="18" charset="0"/>
              </a:rPr>
              <a:t>St</a:t>
            </a:r>
            <a:r>
              <a:rPr lang="en-US" sz="1800" b="1" dirty="0">
                <a:solidFill>
                  <a:schemeClr val="tx2"/>
                </a:solidFill>
                <a:latin typeface="Helvetica" pitchFamily="2" charset="0"/>
                <a:ea typeface="Calibri" panose="020F0502020204030204" pitchFamily="34" charset="0"/>
                <a:cs typeface="Times New Roman" panose="02020603050405020304" pitchFamily="18" charset="0"/>
              </a:rPr>
              <a:t>rong unmet needs mistaken survival behavior.</a:t>
            </a:r>
            <a:r>
              <a:rPr lang="en-US" sz="1800" dirty="0">
                <a:solidFill>
                  <a:schemeClr val="tx2"/>
                </a:solidFill>
                <a:latin typeface="Helvetica" pitchFamily="2" charset="0"/>
                <a:ea typeface="Calibri" panose="020F0502020204030204" pitchFamily="34" charset="0"/>
                <a:cs typeface="Times New Roman" panose="02020603050405020304" pitchFamily="18" charset="0"/>
              </a:rPr>
              <a:t> </a:t>
            </a:r>
            <a:r>
              <a:rPr lang="en-US" sz="1800" b="1" i="1" dirty="0">
                <a:solidFill>
                  <a:schemeClr val="accent1"/>
                </a:solidFill>
                <a:effectLst/>
                <a:latin typeface="Helvetica" pitchFamily="2" charset="0"/>
                <a:ea typeface="Calibri" panose="020F0502020204030204" pitchFamily="34" charset="0"/>
                <a:cs typeface="Times New Roman" panose="02020603050405020304" pitchFamily="18" charset="0"/>
              </a:rPr>
              <a:t>DLS 1&amp;2</a:t>
            </a:r>
            <a:r>
              <a:rPr lang="en-US" sz="1800" dirty="0">
                <a:solidFill>
                  <a:schemeClr val="tx2"/>
                </a:solidFill>
                <a:effectLst/>
                <a:latin typeface="Helvetica" pitchFamily="2" charset="0"/>
                <a:ea typeface="Calibri" panose="020F0502020204030204" pitchFamily="34" charset="0"/>
                <a:cs typeface="Times New Roman" panose="02020603050405020304" pitchFamily="18" charset="0"/>
              </a:rPr>
              <a:t>. Due to high stress kids at Level 3 shown aggression or withdrawal to protect themselves.  Deeply c</a:t>
            </a:r>
            <a:r>
              <a:rPr lang="en-US" sz="1800" dirty="0">
                <a:solidFill>
                  <a:schemeClr val="tx2"/>
                </a:solidFill>
                <a:latin typeface="Helvetica" pitchFamily="2" charset="0"/>
                <a:ea typeface="Calibri" panose="020F0502020204030204" pitchFamily="34" charset="0"/>
                <a:cs typeface="Times New Roman" panose="02020603050405020304" pitchFamily="18" charset="0"/>
              </a:rPr>
              <a:t>hallenged kids show Level 3.</a:t>
            </a:r>
            <a:endParaRPr lang="en-US" sz="800"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000"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u="sng" dirty="0">
                <a:solidFill>
                  <a:schemeClr val="tx2"/>
                </a:solidFill>
                <a:effectLst/>
                <a:latin typeface="Helvetica" pitchFamily="2" charset="0"/>
                <a:ea typeface="Calibri" panose="020F0502020204030204" pitchFamily="34" charset="0"/>
                <a:cs typeface="Times New Roman" panose="02020603050405020304" pitchFamily="18" charset="0"/>
              </a:rPr>
              <a:t>Level 2</a:t>
            </a:r>
            <a:r>
              <a:rPr lang="en-US" sz="1800" dirty="0">
                <a:solidFill>
                  <a:schemeClr val="tx2"/>
                </a:solidFill>
                <a:effectLst/>
                <a:latin typeface="Helvetica" pitchFamily="2" charset="0"/>
                <a:ea typeface="Calibri" panose="020F0502020204030204" pitchFamily="34" charset="0"/>
                <a:cs typeface="Times New Roman" panose="02020603050405020304" pitchFamily="18" charset="0"/>
              </a:rPr>
              <a:t>. </a:t>
            </a:r>
            <a:r>
              <a:rPr lang="en-US" sz="1800" b="1" dirty="0">
                <a:solidFill>
                  <a:schemeClr val="tx2"/>
                </a:solidFill>
                <a:effectLst/>
                <a:latin typeface="Helvetica" pitchFamily="2" charset="0"/>
                <a:ea typeface="Calibri" panose="020F0502020204030204" pitchFamily="34" charset="0"/>
                <a:cs typeface="Times New Roman" panose="02020603050405020304" pitchFamily="18" charset="0"/>
              </a:rPr>
              <a:t>Socially influenced mistaken </a:t>
            </a:r>
            <a:r>
              <a:rPr lang="en-US" sz="1800" b="1" dirty="0" err="1">
                <a:solidFill>
                  <a:schemeClr val="tx2"/>
                </a:solidFill>
                <a:effectLst/>
                <a:latin typeface="Helvetica" pitchFamily="2" charset="0"/>
                <a:ea typeface="Calibri" panose="020F0502020204030204" pitchFamily="34" charset="0"/>
                <a:cs typeface="Times New Roman" panose="02020603050405020304" pitchFamily="18" charset="0"/>
              </a:rPr>
              <a:t>behavior</a:t>
            </a:r>
            <a:r>
              <a:rPr lang="en-US" sz="1800" dirty="0" err="1">
                <a:solidFill>
                  <a:schemeClr val="tx2"/>
                </a:solidFill>
                <a:effectLst/>
                <a:latin typeface="Helvetica" pitchFamily="2" charset="0"/>
                <a:ea typeface="Calibri" panose="020F0502020204030204" pitchFamily="34" charset="0"/>
                <a:cs typeface="Times New Roman" panose="02020603050405020304" pitchFamily="18" charset="0"/>
              </a:rPr>
              <a:t>.</a:t>
            </a:r>
            <a:r>
              <a:rPr lang="en-US" sz="1800" b="1" i="1" dirty="0" err="1">
                <a:solidFill>
                  <a:schemeClr val="accent1"/>
                </a:solidFill>
                <a:effectLst/>
                <a:latin typeface="Helvetica" pitchFamily="2" charset="0"/>
                <a:ea typeface="Calibri" panose="020F0502020204030204" pitchFamily="34" charset="0"/>
                <a:cs typeface="Times New Roman" panose="02020603050405020304" pitchFamily="18" charset="0"/>
              </a:rPr>
              <a:t>DLS</a:t>
            </a:r>
            <a:r>
              <a:rPr lang="en-US" sz="1800" b="1" i="1" dirty="0">
                <a:solidFill>
                  <a:schemeClr val="accent1"/>
                </a:solidFill>
                <a:effectLst/>
                <a:latin typeface="Helvetica" pitchFamily="2" charset="0"/>
                <a:ea typeface="Calibri" panose="020F0502020204030204" pitchFamily="34" charset="0"/>
                <a:cs typeface="Times New Roman" panose="02020603050405020304" pitchFamily="18" charset="0"/>
              </a:rPr>
              <a:t> 2-3. </a:t>
            </a:r>
            <a:r>
              <a:rPr lang="en-US" sz="1800" dirty="0">
                <a:solidFill>
                  <a:schemeClr val="tx2"/>
                </a:solidFill>
                <a:effectLst/>
                <a:latin typeface="Helvetica" pitchFamily="2" charset="0"/>
                <a:ea typeface="Calibri" panose="020F0502020204030204" pitchFamily="34" charset="0"/>
                <a:cs typeface="Times New Roman" panose="02020603050405020304" pitchFamily="18" charset="0"/>
              </a:rPr>
              <a:t>Kids who look to others for security fall into level 2.</a:t>
            </a:r>
          </a:p>
          <a:p>
            <a:pPr marL="0" marR="0" indent="0">
              <a:spcBef>
                <a:spcPts val="0"/>
              </a:spcBef>
              <a:spcAft>
                <a:spcPts val="0"/>
              </a:spcAft>
              <a:buNone/>
            </a:pPr>
            <a:r>
              <a:rPr lang="en-US" sz="1800" dirty="0">
                <a:solidFill>
                  <a:schemeClr val="tx2"/>
                </a:solidFill>
                <a:latin typeface="Helvetica" pitchFamily="2" charset="0"/>
                <a:ea typeface="Calibri" panose="020F0502020204030204" pitchFamily="34" charset="0"/>
                <a:cs typeface="Times New Roman" panose="02020603050405020304" pitchFamily="18" charset="0"/>
              </a:rPr>
              <a:t>The significant others might be in or out of the setting.</a:t>
            </a:r>
            <a:endParaRPr lang="en-US" sz="800"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000"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u="sng" dirty="0">
                <a:solidFill>
                  <a:schemeClr val="tx2"/>
                </a:solidFill>
                <a:effectLst/>
                <a:latin typeface="Helvetica" pitchFamily="2" charset="0"/>
                <a:ea typeface="Calibri" panose="020F0502020204030204" pitchFamily="34" charset="0"/>
                <a:cs typeface="Times New Roman" panose="02020603050405020304" pitchFamily="18" charset="0"/>
              </a:rPr>
              <a:t>Level 1</a:t>
            </a:r>
            <a:r>
              <a:rPr lang="en-US" sz="1800" dirty="0">
                <a:solidFill>
                  <a:schemeClr val="tx2"/>
                </a:solidFill>
                <a:effectLst/>
                <a:latin typeface="Helvetica" pitchFamily="2" charset="0"/>
                <a:ea typeface="Calibri" panose="020F0502020204030204" pitchFamily="34" charset="0"/>
                <a:cs typeface="Times New Roman" panose="02020603050405020304" pitchFamily="18" charset="0"/>
              </a:rPr>
              <a:t>. </a:t>
            </a:r>
            <a:r>
              <a:rPr lang="en-US" sz="1800" b="1" dirty="0">
                <a:solidFill>
                  <a:schemeClr val="tx2"/>
                </a:solidFill>
                <a:effectLst/>
                <a:latin typeface="Helvetica" pitchFamily="2" charset="0"/>
                <a:ea typeface="Calibri" panose="020F0502020204030204" pitchFamily="34" charset="0"/>
                <a:cs typeface="Times New Roman" panose="02020603050405020304" pitchFamily="18" charset="0"/>
              </a:rPr>
              <a:t>Experimentation level mistaken b</a:t>
            </a:r>
            <a:r>
              <a:rPr lang="en-US" sz="1800" b="1" dirty="0">
                <a:solidFill>
                  <a:schemeClr val="tx2"/>
                </a:solidFill>
                <a:latin typeface="Helvetica" pitchFamily="2" charset="0"/>
                <a:ea typeface="Calibri" panose="020F0502020204030204" pitchFamily="34" charset="0"/>
                <a:cs typeface="Times New Roman" panose="02020603050405020304" pitchFamily="18" charset="0"/>
              </a:rPr>
              <a:t>ehavior</a:t>
            </a:r>
            <a:r>
              <a:rPr lang="en-US" sz="1800" dirty="0">
                <a:solidFill>
                  <a:schemeClr val="tx2"/>
                </a:solidFill>
                <a:latin typeface="Helvetica" pitchFamily="2" charset="0"/>
                <a:ea typeface="Calibri" panose="020F0502020204030204" pitchFamily="34" charset="0"/>
                <a:cs typeface="Times New Roman" panose="02020603050405020304" pitchFamily="18" charset="0"/>
              </a:rPr>
              <a:t>. </a:t>
            </a:r>
            <a:r>
              <a:rPr lang="en-US" sz="1800" b="1" i="1" dirty="0">
                <a:solidFill>
                  <a:schemeClr val="accent1"/>
                </a:solidFill>
                <a:effectLst/>
                <a:latin typeface="Helvetica" pitchFamily="2" charset="0"/>
                <a:ea typeface="Calibri" panose="020F0502020204030204" pitchFamily="34" charset="0"/>
                <a:cs typeface="Times New Roman" panose="02020603050405020304" pitchFamily="18" charset="0"/>
              </a:rPr>
              <a:t>DLS 3,4,&amp;5.</a:t>
            </a:r>
            <a:r>
              <a:rPr lang="en-US" sz="1800" dirty="0">
                <a:solidFill>
                  <a:schemeClr val="tx2"/>
                </a:solidFill>
                <a:latin typeface="Helvetica" pitchFamily="2" charset="0"/>
                <a:ea typeface="Calibri" panose="020F0502020204030204" pitchFamily="34" charset="0"/>
                <a:cs typeface="Times New Roman" panose="02020603050405020304" pitchFamily="18" charset="0"/>
              </a:rPr>
              <a:t> Kids who are developing in healthy ways make independent choices that go wrong.  The life experiments can be intentional or unintentional.</a:t>
            </a:r>
          </a:p>
          <a:p>
            <a:pPr marL="0" marR="0" indent="0">
              <a:spcBef>
                <a:spcPts val="0"/>
              </a:spcBef>
              <a:spcAft>
                <a:spcPts val="0"/>
              </a:spcAft>
              <a:buNone/>
            </a:pPr>
            <a:endParaRPr lang="en-US" sz="12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chemeClr val="accent1"/>
                </a:solidFill>
                <a:effectLst/>
                <a:latin typeface="Helvetica" pitchFamily="2" charset="0"/>
                <a:ea typeface="Calibri" panose="020F0502020204030204" pitchFamily="34" charset="0"/>
                <a:cs typeface="Times New Roman" panose="02020603050405020304" pitchFamily="18" charset="0"/>
              </a:rPr>
              <a:t>Guidance professionals work with children differently depending on which level is observed—but always working from and on  a trust-based relationship with the child.</a:t>
            </a:r>
          </a:p>
        </p:txBody>
      </p:sp>
      <p:sp>
        <p:nvSpPr>
          <p:cNvPr id="5" name="Slide Number Placeholder 4">
            <a:extLst>
              <a:ext uri="{FF2B5EF4-FFF2-40B4-BE49-F238E27FC236}">
                <a16:creationId xmlns:a16="http://schemas.microsoft.com/office/drawing/2014/main" id="{715183F0-04EE-07EA-F19D-5A4CD17E0ACF}"/>
              </a:ext>
            </a:extLst>
          </p:cNvPr>
          <p:cNvSpPr>
            <a:spLocks noGrp="1"/>
          </p:cNvSpPr>
          <p:nvPr>
            <p:ph type="sldNum" sz="quarter" idx="12"/>
          </p:nvPr>
        </p:nvSpPr>
        <p:spPr>
          <a:xfrm>
            <a:off x="6553200" y="6356350"/>
            <a:ext cx="2154382" cy="365125"/>
          </a:xfrm>
        </p:spPr>
        <p:txBody>
          <a:bodyPr/>
          <a:lstStyle/>
          <a:p>
            <a:fld id="{93322298-3BCB-BA49-A9B5-8033F80C8271}" type="slidenum">
              <a:rPr lang="en-US" sz="2000" smtClean="0">
                <a:solidFill>
                  <a:schemeClr val="tx1"/>
                </a:solidFill>
              </a:rPr>
              <a:pPr/>
              <a:t>8</a:t>
            </a:fld>
            <a:endParaRPr lang="en-US" sz="2000" dirty="0">
              <a:solidFill>
                <a:schemeClr val="tx1"/>
              </a:solidFill>
            </a:endParaRPr>
          </a:p>
        </p:txBody>
      </p:sp>
    </p:spTree>
    <p:extLst>
      <p:ext uri="{BB962C8B-B14F-4D97-AF65-F5344CB8AC3E}">
        <p14:creationId xmlns:p14="http://schemas.microsoft.com/office/powerpoint/2010/main" val="3085382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descr="A picture containing table, covered, holding, field&#10;&#10;Description automatically generated">
            <a:extLst>
              <a:ext uri="{FF2B5EF4-FFF2-40B4-BE49-F238E27FC236}">
                <a16:creationId xmlns:a16="http://schemas.microsoft.com/office/drawing/2014/main" id="{C6F07EE9-623B-9C4A-858E-4A9C86C835CB}"/>
              </a:ext>
            </a:extLst>
          </p:cNvPr>
          <p:cNvPicPr>
            <a:picLocks noGrp="1" noChangeAspect="1"/>
          </p:cNvPicPr>
          <p:nvPr>
            <p:ph idx="1"/>
          </p:nvPr>
        </p:nvPicPr>
        <p:blipFill rotWithShape="1">
          <a:blip r:embed="rId2"/>
          <a:srcRect t="10700" r="-1" b="-1"/>
          <a:stretch/>
        </p:blipFill>
        <p:spPr>
          <a:xfrm>
            <a:off x="342900" y="577672"/>
            <a:ext cx="8458200" cy="5702655"/>
          </a:xfrm>
          <a:prstGeom prst="rect">
            <a:avLst/>
          </a:prstGeom>
        </p:spPr>
      </p:pic>
      <p:pic>
        <p:nvPicPr>
          <p:cNvPr id="3" name="Picture 2" descr="Child's drawing of a house and a swing&#10;&#10;Description automatically generated with low confidence">
            <a:extLst>
              <a:ext uri="{FF2B5EF4-FFF2-40B4-BE49-F238E27FC236}">
                <a16:creationId xmlns:a16="http://schemas.microsoft.com/office/drawing/2014/main" id="{562506C2-3035-87EE-D452-8E0E2FF1F727}"/>
              </a:ext>
            </a:extLst>
          </p:cNvPr>
          <p:cNvPicPr>
            <a:picLocks noChangeAspect="1"/>
          </p:cNvPicPr>
          <p:nvPr/>
        </p:nvPicPr>
        <p:blipFill>
          <a:blip r:embed="rId3"/>
          <a:stretch>
            <a:fillRect/>
          </a:stretch>
        </p:blipFill>
        <p:spPr>
          <a:xfrm>
            <a:off x="342900" y="576816"/>
            <a:ext cx="8458200" cy="5703511"/>
          </a:xfrm>
          <a:prstGeom prst="rect">
            <a:avLst/>
          </a:prstGeom>
        </p:spPr>
      </p:pic>
      <p:pic>
        <p:nvPicPr>
          <p:cNvPr id="5" name="Picture 4" descr="A picture containing drawing, child art, illustration, sketch&#10;&#10;Description automatically generated">
            <a:extLst>
              <a:ext uri="{FF2B5EF4-FFF2-40B4-BE49-F238E27FC236}">
                <a16:creationId xmlns:a16="http://schemas.microsoft.com/office/drawing/2014/main" id="{FAB94FE7-AFA5-8A5D-C845-A2BD6B780FD7}"/>
              </a:ext>
            </a:extLst>
          </p:cNvPr>
          <p:cNvPicPr>
            <a:picLocks noChangeAspect="1"/>
          </p:cNvPicPr>
          <p:nvPr/>
        </p:nvPicPr>
        <p:blipFill>
          <a:blip r:embed="rId4"/>
          <a:stretch>
            <a:fillRect/>
          </a:stretch>
        </p:blipFill>
        <p:spPr>
          <a:xfrm>
            <a:off x="341165" y="575959"/>
            <a:ext cx="8458199" cy="5704367"/>
          </a:xfrm>
          <a:prstGeom prst="rect">
            <a:avLst/>
          </a:prstGeom>
        </p:spPr>
      </p:pic>
      <p:sp>
        <p:nvSpPr>
          <p:cNvPr id="6" name="Slide Number Placeholder 5">
            <a:extLst>
              <a:ext uri="{FF2B5EF4-FFF2-40B4-BE49-F238E27FC236}">
                <a16:creationId xmlns:a16="http://schemas.microsoft.com/office/drawing/2014/main" id="{B5443B83-63D6-8D20-FA23-6CADB1C982BC}"/>
              </a:ext>
            </a:extLst>
          </p:cNvPr>
          <p:cNvSpPr>
            <a:spLocks noGrp="1"/>
          </p:cNvSpPr>
          <p:nvPr>
            <p:ph type="sldNum" sz="quarter" idx="12"/>
          </p:nvPr>
        </p:nvSpPr>
        <p:spPr/>
        <p:txBody>
          <a:bodyPr/>
          <a:lstStyle/>
          <a:p>
            <a:fld id="{93322298-3BCB-BA49-A9B5-8033F80C8271}" type="slidenum">
              <a:rPr lang="en-US" smtClean="0"/>
              <a:pPr/>
              <a:t>9</a:t>
            </a:fld>
            <a:endParaRPr lang="en-US" dirty="0"/>
          </a:p>
        </p:txBody>
      </p:sp>
    </p:spTree>
    <p:extLst>
      <p:ext uri="{BB962C8B-B14F-4D97-AF65-F5344CB8AC3E}">
        <p14:creationId xmlns:p14="http://schemas.microsoft.com/office/powerpoint/2010/main" val="359378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F66311-BA6A-D19A-7B0B-A08F8B6096DF}"/>
              </a:ext>
            </a:extLst>
          </p:cNvPr>
          <p:cNvSpPr>
            <a:spLocks noGrp="1"/>
          </p:cNvSpPr>
          <p:nvPr>
            <p:ph type="title"/>
          </p:nvPr>
        </p:nvSpPr>
        <p:spPr>
          <a:xfrm>
            <a:off x="1028699" y="294538"/>
            <a:ext cx="7421963" cy="1033669"/>
          </a:xfrm>
        </p:spPr>
        <p:txBody>
          <a:bodyPr>
            <a:normAutofit/>
          </a:bodyPr>
          <a:lstStyle/>
          <a:p>
            <a:r>
              <a:rPr lang="en-US" sz="3200" dirty="0">
                <a:solidFill>
                  <a:srgbClr val="FFFFFF"/>
                </a:solidFill>
              </a:rPr>
              <a:t>Topic One: Developmental Guidance</a:t>
            </a:r>
          </a:p>
        </p:txBody>
      </p:sp>
      <p:sp>
        <p:nvSpPr>
          <p:cNvPr id="3" name="Content Placeholder 2">
            <a:extLst>
              <a:ext uri="{FF2B5EF4-FFF2-40B4-BE49-F238E27FC236}">
                <a16:creationId xmlns:a16="http://schemas.microsoft.com/office/drawing/2014/main" id="{1A81DE6B-61AE-79A6-5256-C7D80862416F}"/>
              </a:ext>
            </a:extLst>
          </p:cNvPr>
          <p:cNvSpPr>
            <a:spLocks noGrp="1"/>
          </p:cNvSpPr>
          <p:nvPr>
            <p:ph idx="1"/>
          </p:nvPr>
        </p:nvSpPr>
        <p:spPr>
          <a:xfrm>
            <a:off x="1028699" y="2318197"/>
            <a:ext cx="7293023" cy="3683358"/>
          </a:xfrm>
        </p:spPr>
        <p:txBody>
          <a:bodyPr anchor="ctr">
            <a:normAutofit/>
          </a:bodyPr>
          <a:lstStyle/>
          <a:p>
            <a:pPr marL="0" indent="0">
              <a:buNone/>
            </a:pPr>
            <a:r>
              <a:rPr lang="en-US" sz="2400" b="1" dirty="0">
                <a:solidFill>
                  <a:schemeClr val="tx2"/>
                </a:solidFill>
              </a:rPr>
              <a:t>Five Developmental Guidance Understandings:</a:t>
            </a:r>
            <a:endParaRPr lang="en-US" sz="800" b="1" dirty="0">
              <a:solidFill>
                <a:schemeClr val="tx2"/>
              </a:solidFill>
            </a:endParaRPr>
          </a:p>
          <a:p>
            <a:pPr marL="0" indent="0">
              <a:buNone/>
            </a:pPr>
            <a:endParaRPr lang="en-US" sz="800" b="1" dirty="0">
              <a:solidFill>
                <a:schemeClr val="tx2"/>
              </a:solidFill>
            </a:endParaRPr>
          </a:p>
          <a:p>
            <a:pPr marL="0" indent="0">
              <a:buNone/>
            </a:pPr>
            <a:r>
              <a:rPr lang="en-US" sz="2000" b="1" dirty="0">
                <a:solidFill>
                  <a:schemeClr val="tx2"/>
                </a:solidFill>
                <a:latin typeface="+mj-lt"/>
              </a:rPr>
              <a:t>1. Whenever possible work as a Teaching Team.  The TT:</a:t>
            </a:r>
            <a:endParaRPr lang="en-US" sz="800" b="1" dirty="0">
              <a:solidFill>
                <a:schemeClr val="tx2"/>
              </a:solidFill>
              <a:latin typeface="+mj-lt"/>
            </a:endParaRPr>
          </a:p>
          <a:p>
            <a:pPr marL="0" indent="0">
              <a:buNone/>
            </a:pPr>
            <a:endParaRPr lang="en-US" sz="800" b="1" dirty="0">
              <a:solidFill>
                <a:schemeClr val="tx2"/>
              </a:solidFill>
              <a:latin typeface="+mj-lt"/>
            </a:endParaRPr>
          </a:p>
          <a:p>
            <a:pPr marL="0" indent="0">
              <a:buNone/>
            </a:pPr>
            <a:r>
              <a:rPr lang="en-US" sz="2000" b="1" dirty="0">
                <a:solidFill>
                  <a:schemeClr val="tx2"/>
                </a:solidFill>
                <a:latin typeface="+mj-lt"/>
              </a:rPr>
              <a:t>2. Builds an Encouraging Early Learning Community</a:t>
            </a:r>
            <a:endParaRPr lang="en-US" sz="800" b="1" dirty="0">
              <a:solidFill>
                <a:schemeClr val="tx2"/>
              </a:solidFill>
              <a:latin typeface="+mj-lt"/>
            </a:endParaRPr>
          </a:p>
          <a:p>
            <a:pPr marL="0" indent="0">
              <a:buNone/>
            </a:pPr>
            <a:endParaRPr lang="en-US" sz="800" b="1" dirty="0">
              <a:solidFill>
                <a:schemeClr val="tx2"/>
              </a:solidFill>
              <a:latin typeface="+mj-lt"/>
            </a:endParaRPr>
          </a:p>
          <a:p>
            <a:pPr marL="0" indent="0">
              <a:buNone/>
            </a:pPr>
            <a:r>
              <a:rPr lang="en-US" sz="2000" b="1" dirty="0">
                <a:solidFill>
                  <a:schemeClr val="tx2"/>
                </a:solidFill>
                <a:latin typeface="+mj-lt"/>
              </a:rPr>
              <a:t>3. Creates and Maintains Secure Relationships</a:t>
            </a:r>
            <a:endParaRPr lang="en-US" sz="800" b="1" dirty="0">
              <a:solidFill>
                <a:schemeClr val="tx2"/>
              </a:solidFill>
              <a:latin typeface="+mj-lt"/>
            </a:endParaRPr>
          </a:p>
          <a:p>
            <a:pPr marL="0" indent="0">
              <a:buNone/>
            </a:pPr>
            <a:endParaRPr lang="en-US" sz="800" b="1" dirty="0">
              <a:solidFill>
                <a:schemeClr val="tx2"/>
              </a:solidFill>
              <a:latin typeface="+mj-lt"/>
            </a:endParaRPr>
          </a:p>
          <a:p>
            <a:pPr marL="0" indent="0">
              <a:buNone/>
            </a:pPr>
            <a:r>
              <a:rPr lang="en-US" sz="2000" b="1" dirty="0">
                <a:solidFill>
                  <a:schemeClr val="tx2"/>
                </a:solidFill>
                <a:latin typeface="+mj-lt"/>
              </a:rPr>
              <a:t>4. Practices Key Communication Strategies: </a:t>
            </a:r>
            <a:r>
              <a:rPr lang="en-US" sz="2000" b="1" u="sng" dirty="0">
                <a:solidFill>
                  <a:schemeClr val="tx2"/>
                </a:solidFill>
                <a:latin typeface="+mj-lt"/>
              </a:rPr>
              <a:t>Acknowledge and Pause </a:t>
            </a:r>
            <a:r>
              <a:rPr lang="en-US" sz="2000" b="1" dirty="0">
                <a:solidFill>
                  <a:schemeClr val="tx2"/>
                </a:solidFill>
                <a:latin typeface="+mj-lt"/>
              </a:rPr>
              <a:t>and </a:t>
            </a:r>
            <a:r>
              <a:rPr lang="en-US" sz="2000" b="1" u="sng" dirty="0">
                <a:solidFill>
                  <a:schemeClr val="tx2"/>
                </a:solidFill>
                <a:latin typeface="+mj-lt"/>
              </a:rPr>
              <a:t>Contact Talks</a:t>
            </a:r>
            <a:endParaRPr lang="en-US" sz="800" b="1" dirty="0">
              <a:solidFill>
                <a:schemeClr val="tx2"/>
              </a:solidFill>
              <a:latin typeface="+mj-lt"/>
            </a:endParaRPr>
          </a:p>
          <a:p>
            <a:pPr marL="0" indent="0">
              <a:buNone/>
            </a:pPr>
            <a:endParaRPr lang="en-US" sz="800" b="1" dirty="0">
              <a:solidFill>
                <a:schemeClr val="tx2"/>
              </a:solidFill>
              <a:latin typeface="+mj-lt"/>
            </a:endParaRPr>
          </a:p>
          <a:p>
            <a:pPr marL="0" indent="0">
              <a:buNone/>
            </a:pPr>
            <a:r>
              <a:rPr lang="en-US" sz="2000" b="1" dirty="0">
                <a:solidFill>
                  <a:schemeClr val="tx2"/>
                </a:solidFill>
                <a:latin typeface="+mj-lt"/>
              </a:rPr>
              <a:t>5. Cultivates Teaching Team – Family Partnerships through Four Benchmarks for Family Engagement.</a:t>
            </a:r>
            <a:endParaRPr lang="en-US" sz="1700" b="1" dirty="0">
              <a:solidFill>
                <a:schemeClr val="tx2"/>
              </a:solidFill>
              <a:latin typeface="+mj-lt"/>
            </a:endParaRPr>
          </a:p>
          <a:p>
            <a:pPr marL="0" indent="0">
              <a:buNone/>
            </a:pPr>
            <a:endParaRPr lang="en-US" sz="1700" dirty="0">
              <a:solidFill>
                <a:schemeClr val="tx2"/>
              </a:solidFill>
            </a:endParaRPr>
          </a:p>
        </p:txBody>
      </p:sp>
      <p:sp>
        <p:nvSpPr>
          <p:cNvPr id="4" name="Slide Number Placeholder 3">
            <a:extLst>
              <a:ext uri="{FF2B5EF4-FFF2-40B4-BE49-F238E27FC236}">
                <a16:creationId xmlns:a16="http://schemas.microsoft.com/office/drawing/2014/main" id="{33EA7A07-4611-87CE-701B-FDDEAE2FF36E}"/>
              </a:ext>
            </a:extLst>
          </p:cNvPr>
          <p:cNvSpPr>
            <a:spLocks noGrp="1"/>
          </p:cNvSpPr>
          <p:nvPr>
            <p:ph type="sldNum" sz="quarter" idx="12"/>
          </p:nvPr>
        </p:nvSpPr>
        <p:spPr>
          <a:xfrm>
            <a:off x="8447673" y="6441580"/>
            <a:ext cx="334434" cy="365125"/>
          </a:xfrm>
        </p:spPr>
        <p:txBody>
          <a:bodyPr>
            <a:noAutofit/>
          </a:bodyPr>
          <a:lstStyle/>
          <a:p>
            <a:pPr>
              <a:spcAft>
                <a:spcPts val="600"/>
              </a:spcAft>
            </a:pPr>
            <a:fld id="{93322298-3BCB-BA49-A9B5-8033F80C8271}" type="slidenum">
              <a:rPr lang="en-US" sz="2000">
                <a:solidFill>
                  <a:schemeClr val="tx1"/>
                </a:solidFill>
              </a:rPr>
              <a:pPr>
                <a:spcAft>
                  <a:spcPts val="600"/>
                </a:spcAft>
              </a:pPr>
              <a:t>10</a:t>
            </a:fld>
            <a:endParaRPr lang="en-US" sz="2000" dirty="0">
              <a:solidFill>
                <a:schemeClr val="tx1"/>
              </a:solidFill>
            </a:endParaRPr>
          </a:p>
        </p:txBody>
      </p:sp>
    </p:spTree>
    <p:extLst>
      <p:ext uri="{BB962C8B-B14F-4D97-AF65-F5344CB8AC3E}">
        <p14:creationId xmlns:p14="http://schemas.microsoft.com/office/powerpoint/2010/main" val="500190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a:bodyPr>
          <a:lstStyle/>
          <a:p>
            <a:pPr>
              <a:lnSpc>
                <a:spcPct val="90000"/>
              </a:lnSpc>
            </a:pPr>
            <a:br>
              <a:rPr lang="en-US" sz="3100" b="1" dirty="0">
                <a:solidFill>
                  <a:srgbClr val="00B050"/>
                </a:solidFill>
              </a:rPr>
            </a:br>
            <a:br>
              <a:rPr lang="en-US" sz="3100" b="1" dirty="0">
                <a:solidFill>
                  <a:srgbClr val="00B050"/>
                </a:solidFill>
              </a:rPr>
            </a:br>
            <a:r>
              <a:rPr lang="en-US" sz="3200" b="1" dirty="0">
                <a:solidFill>
                  <a:srgbClr val="00B050"/>
                </a:solidFill>
              </a:rPr>
              <a:t>Developmental Guidance</a:t>
            </a:r>
            <a:br>
              <a:rPr lang="en-US" sz="3150" b="1" dirty="0"/>
            </a:br>
            <a:br>
              <a:rPr lang="en-US" sz="3150" b="1" dirty="0"/>
            </a:br>
            <a:r>
              <a:rPr lang="en-US" sz="3100" b="1" dirty="0"/>
              <a:t> </a:t>
            </a:r>
            <a:br>
              <a:rPr lang="en-US" sz="3100" b="1" dirty="0"/>
            </a:br>
            <a:r>
              <a:rPr lang="en-US" sz="2900" b="1" u="sng" dirty="0">
                <a:solidFill>
                  <a:schemeClr val="tx2"/>
                </a:solidFill>
              </a:rPr>
              <a:t>Understanding One</a:t>
            </a:r>
            <a:r>
              <a:rPr lang="en-US" sz="2900" b="1" dirty="0">
                <a:solidFill>
                  <a:schemeClr val="tx2"/>
                </a:solidFill>
              </a:rPr>
              <a:t>--</a:t>
            </a:r>
            <a:br>
              <a:rPr lang="en-US" sz="1200" b="1" dirty="0">
                <a:solidFill>
                  <a:schemeClr val="tx2"/>
                </a:solidFill>
              </a:rPr>
            </a:br>
            <a:br>
              <a:rPr lang="en-US" sz="1200" b="1" dirty="0">
                <a:solidFill>
                  <a:schemeClr val="tx2"/>
                </a:solidFill>
              </a:rPr>
            </a:br>
            <a:r>
              <a:rPr lang="en-US" sz="2900" b="1" dirty="0">
                <a:solidFill>
                  <a:schemeClr val="tx2"/>
                </a:solidFill>
              </a:rPr>
              <a:t>The Teaching Team</a:t>
            </a:r>
            <a:br>
              <a:rPr lang="en-US" sz="2900" b="1" dirty="0">
                <a:solidFill>
                  <a:schemeClr val="tx2"/>
                </a:solidFill>
              </a:rPr>
            </a:br>
            <a:br>
              <a:rPr lang="en-US" sz="2900" b="1" dirty="0">
                <a:solidFill>
                  <a:schemeClr val="tx2"/>
                </a:solidFill>
              </a:rPr>
            </a:b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286250" y="536028"/>
            <a:ext cx="4229101" cy="5528441"/>
          </a:xfrm>
        </p:spPr>
        <p:txBody>
          <a:bodyPr anchor="ctr">
            <a:noAutofit/>
          </a:bodyPr>
          <a:lstStyle/>
          <a:p>
            <a:pPr marL="0" marR="0" indent="0">
              <a:spcBef>
                <a:spcPts val="0"/>
              </a:spcBef>
              <a:spcAft>
                <a:spcPts val="600"/>
              </a:spcAft>
              <a:buNone/>
            </a:pPr>
            <a:endParaRPr lang="en-US" sz="1750" dirty="0">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1750" i="1" dirty="0">
              <a:solidFill>
                <a:srgbClr val="000000"/>
              </a:solidFill>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800" b="1" i="1" dirty="0">
                <a:solidFill>
                  <a:schemeClr val="tx2"/>
                </a:solidFill>
                <a:latin typeface="Helvetica" pitchFamily="2" charset="0"/>
                <a:ea typeface="Times New Roman" panose="02020603050405020304" pitchFamily="18" charset="0"/>
                <a:cs typeface="Times New Roman" panose="02020603050405020304" pitchFamily="18" charset="0"/>
              </a:rPr>
              <a:t>U-1. </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 I</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n an encouraging early learning community when adults work as a teaching team (TT), they can do together what individual staff have difficulty doing alone.  </a:t>
            </a:r>
            <a:endParaRPr lang="en-US" sz="1800" b="1"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600"/>
              </a:spcAft>
              <a:buFont typeface="Arial" panose="020B0604020202020204" pitchFamily="34" charset="0"/>
              <a:buChar char="•"/>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a:spcBef>
                <a:spcPts val="0"/>
              </a:spcBef>
              <a:spcAft>
                <a:spcPts val="600"/>
              </a:spcAft>
              <a:buFont typeface="Arial" panose="020B0604020202020204" pitchFamily="34" charset="0"/>
              <a:buChar char="•"/>
            </a:pPr>
            <a:r>
              <a:rPr lang="en-US" sz="1750" dirty="0">
                <a:solidFill>
                  <a:schemeClr val="tx2"/>
                </a:solidFill>
                <a:effectLst/>
                <a:latin typeface="Helvetica" pitchFamily="2" charset="0"/>
                <a:ea typeface="Times New Roman" panose="02020603050405020304" pitchFamily="18" charset="0"/>
                <a:cs typeface="Times New Roman" panose="02020603050405020304" pitchFamily="18" charset="0"/>
              </a:rPr>
              <a:t>Children learn from all adults in a setting, not just the designated lead.</a:t>
            </a:r>
          </a:p>
          <a:p>
            <a:pPr>
              <a:spcBef>
                <a:spcPts val="0"/>
              </a:spcBef>
              <a:spcAft>
                <a:spcPts val="600"/>
              </a:spcAft>
              <a:buFont typeface="Arial" panose="020B0604020202020204" pitchFamily="34" charset="0"/>
              <a:buChar char="•"/>
            </a:pP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a:spcBef>
                <a:spcPts val="0"/>
              </a:spcBef>
              <a:spcAft>
                <a:spcPts val="600"/>
              </a:spcAft>
              <a:buFont typeface="Arial" panose="020B0604020202020204" pitchFamily="34" charset="0"/>
              <a:buChar char="•"/>
            </a:pPr>
            <a:r>
              <a:rPr lang="en-US" sz="1750" dirty="0">
                <a:solidFill>
                  <a:schemeClr val="tx2"/>
                </a:solidFill>
                <a:effectLst/>
                <a:latin typeface="Helvetica" pitchFamily="2" charset="0"/>
                <a:ea typeface="Times New Roman" panose="02020603050405020304" pitchFamily="18" charset="0"/>
                <a:cs typeface="Times New Roman" panose="02020603050405020304" pitchFamily="18" charset="0"/>
              </a:rPr>
              <a:t>Consider it a team strength that some TT </a:t>
            </a:r>
            <a:r>
              <a:rPr lang="en-US" sz="1750" dirty="0">
                <a:solidFill>
                  <a:schemeClr val="tx2"/>
                </a:solidFill>
                <a:latin typeface="Helvetica" pitchFamily="2" charset="0"/>
                <a:ea typeface="Times New Roman" panose="02020603050405020304" pitchFamily="18" charset="0"/>
                <a:cs typeface="Times New Roman" panose="02020603050405020304" pitchFamily="18" charset="0"/>
              </a:rPr>
              <a:t>members </a:t>
            </a:r>
            <a:r>
              <a:rPr lang="en-US" sz="1750" dirty="0">
                <a:solidFill>
                  <a:schemeClr val="tx2"/>
                </a:solidFill>
                <a:effectLst/>
                <a:latin typeface="Helvetica" pitchFamily="2" charset="0"/>
                <a:ea typeface="Times New Roman" panose="02020603050405020304" pitchFamily="18" charset="0"/>
                <a:cs typeface="Times New Roman" panose="02020603050405020304" pitchFamily="18" charset="0"/>
              </a:rPr>
              <a:t>relate more comfortably with some children and families than others.  To build the community, do strategic pairing.</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a:spcBef>
                <a:spcPts val="0"/>
              </a:spcBef>
              <a:spcAft>
                <a:spcPts val="600"/>
              </a:spcAft>
              <a:buFont typeface="Arial" panose="020B0604020202020204" pitchFamily="34" charset="0"/>
              <a:buChar char="•"/>
            </a:pP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a:spcBef>
                <a:spcPts val="0"/>
              </a:spcBef>
              <a:spcAft>
                <a:spcPts val="600"/>
              </a:spcAft>
              <a:buFont typeface="Arial" panose="020B0604020202020204" pitchFamily="34" charset="0"/>
              <a:buChar char="•"/>
            </a:pPr>
            <a:r>
              <a:rPr lang="en-US" sz="1750" dirty="0">
                <a:solidFill>
                  <a:schemeClr val="tx2"/>
                </a:solidFill>
                <a:effectLst/>
                <a:latin typeface="Helvetica" pitchFamily="2" charset="0"/>
                <a:ea typeface="Times New Roman" panose="02020603050405020304" pitchFamily="18" charset="0"/>
                <a:cs typeface="Times New Roman" panose="02020603050405020304" pitchFamily="18" charset="0"/>
              </a:rPr>
              <a:t>Friendly </a:t>
            </a:r>
            <a:r>
              <a:rPr lang="en-US" sz="1750" i="1" dirty="0">
                <a:solidFill>
                  <a:schemeClr val="tx2"/>
                </a:solidFill>
                <a:effectLst/>
                <a:latin typeface="Helvetica" pitchFamily="2" charset="0"/>
                <a:ea typeface="Times New Roman" panose="02020603050405020304" pitchFamily="18" charset="0"/>
                <a:cs typeface="Times New Roman" panose="02020603050405020304" pitchFamily="18" charset="0"/>
              </a:rPr>
              <a:t>differentiated staffing</a:t>
            </a:r>
            <a:r>
              <a:rPr lang="en-US" sz="1750" dirty="0">
                <a:solidFill>
                  <a:schemeClr val="tx2"/>
                </a:solidFill>
                <a:effectLst/>
                <a:latin typeface="Helvetica" pitchFamily="2" charset="0"/>
                <a:ea typeface="Times New Roman" panose="02020603050405020304" pitchFamily="18" charset="0"/>
                <a:cs typeface="Times New Roman" panose="02020603050405020304" pitchFamily="18" charset="0"/>
              </a:rPr>
              <a:t> shows children that adults from different walks of life can work together—so modeling  democracy at work.</a:t>
            </a:r>
          </a:p>
          <a:p>
            <a:pPr>
              <a:spcBef>
                <a:spcPts val="0"/>
              </a:spcBef>
              <a:spcAft>
                <a:spcPts val="600"/>
              </a:spcAft>
              <a:buFont typeface="Arial" panose="020B0604020202020204" pitchFamily="34" charset="0"/>
              <a:buChar char="•"/>
            </a:pPr>
            <a:endParaRPr lang="en-US" sz="1750" dirty="0">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600"/>
              </a:spcAft>
            </a:pPr>
            <a:endParaRPr lang="en-US" sz="1750" dirty="0">
              <a:solidFill>
                <a:schemeClr val="tx2"/>
              </a:solidFill>
              <a:latin typeface="Helvetica" pitchFamily="2" charset="0"/>
              <a:ea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F73FAFFF-7948-7F58-4D2F-08805020808D}"/>
              </a:ext>
            </a:extLst>
          </p:cNvPr>
          <p:cNvSpPr>
            <a:spLocks noGrp="1"/>
          </p:cNvSpPr>
          <p:nvPr>
            <p:ph type="sldNum" sz="quarter" idx="12"/>
          </p:nvPr>
        </p:nvSpPr>
        <p:spPr/>
        <p:txBody>
          <a:bodyPr/>
          <a:lstStyle/>
          <a:p>
            <a:fld id="{93322298-3BCB-BA49-A9B5-8033F80C8271}" type="slidenum">
              <a:rPr lang="en-US" sz="2000" smtClean="0">
                <a:solidFill>
                  <a:schemeClr val="tx1"/>
                </a:solidFill>
              </a:rPr>
              <a:pPr/>
              <a:t>11</a:t>
            </a:fld>
            <a:endParaRPr lang="en-US" sz="2000" dirty="0">
              <a:solidFill>
                <a:schemeClr val="tx1"/>
              </a:solidFill>
            </a:endParaRPr>
          </a:p>
        </p:txBody>
      </p:sp>
    </p:spTree>
    <p:extLst>
      <p:ext uri="{BB962C8B-B14F-4D97-AF65-F5344CB8AC3E}">
        <p14:creationId xmlns:p14="http://schemas.microsoft.com/office/powerpoint/2010/main" val="73611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a:bodyPr>
          <a:lstStyle/>
          <a:p>
            <a:br>
              <a:rPr lang="en-US" sz="3100" b="1" dirty="0">
                <a:solidFill>
                  <a:srgbClr val="00B050"/>
                </a:solidFill>
              </a:rPr>
            </a:br>
            <a:r>
              <a:rPr lang="en-US" sz="3200" b="1" dirty="0">
                <a:solidFill>
                  <a:srgbClr val="00B050"/>
                </a:solidFill>
              </a:rPr>
              <a:t>Developmental Guidance</a:t>
            </a:r>
            <a:r>
              <a:rPr lang="en-US" sz="3100" b="1" dirty="0">
                <a:solidFill>
                  <a:srgbClr val="00B050"/>
                </a:solidFill>
              </a:rPr>
              <a:t> </a:t>
            </a:r>
            <a:br>
              <a:rPr lang="en-US" sz="3100" b="1" dirty="0">
                <a:solidFill>
                  <a:srgbClr val="00B050"/>
                </a:solidFill>
              </a:rPr>
            </a:br>
            <a:br>
              <a:rPr lang="en-US" sz="3100" b="1" dirty="0">
                <a:solidFill>
                  <a:schemeClr val="tx2"/>
                </a:solidFill>
              </a:rPr>
            </a:br>
            <a:r>
              <a:rPr lang="en-US" sz="2900" b="1" u="sng" dirty="0">
                <a:solidFill>
                  <a:schemeClr val="tx2"/>
                </a:solidFill>
              </a:rPr>
              <a:t>Understanding Two</a:t>
            </a:r>
            <a:r>
              <a:rPr lang="en-US" sz="2900" b="1" dirty="0">
                <a:solidFill>
                  <a:schemeClr val="tx2"/>
                </a:solidFill>
              </a:rPr>
              <a:t>—</a:t>
            </a:r>
            <a:br>
              <a:rPr lang="en-US" sz="2900" b="1" dirty="0">
                <a:solidFill>
                  <a:schemeClr val="tx2"/>
                </a:solidFill>
              </a:rPr>
            </a:br>
            <a:r>
              <a:rPr lang="en-US" sz="2800" b="1" cap="small" dirty="0">
                <a:solidFill>
                  <a:srgbClr val="7030A0"/>
                </a:solidFill>
              </a:rPr>
              <a:t>Slide One:</a:t>
            </a:r>
            <a:br>
              <a:rPr lang="en-US" sz="2800" b="1" cap="small" dirty="0">
                <a:solidFill>
                  <a:srgbClr val="7030A0"/>
                </a:solidFill>
              </a:rPr>
            </a:br>
            <a:br>
              <a:rPr lang="en-US" sz="1200" b="1" cap="small" dirty="0">
                <a:solidFill>
                  <a:schemeClr val="tx2"/>
                </a:solidFill>
              </a:rPr>
            </a:br>
            <a:r>
              <a:rPr lang="en-US" sz="2900" b="1" dirty="0">
                <a:solidFill>
                  <a:schemeClr val="tx2"/>
                </a:solidFill>
              </a:rPr>
              <a:t>Encouraging Communities</a:t>
            </a:r>
            <a:br>
              <a:rPr lang="en-US" sz="2900" b="1" dirty="0">
                <a:solidFill>
                  <a:schemeClr val="tx2"/>
                </a:solidFill>
              </a:rPr>
            </a:br>
            <a:br>
              <a:rPr lang="en-US" sz="2900" b="1" dirty="0">
                <a:solidFill>
                  <a:schemeClr val="tx2"/>
                </a:solidFill>
              </a:rPr>
            </a:br>
            <a:endParaRPr lang="en-US" sz="29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613517" y="713312"/>
            <a:ext cx="3943351" cy="5431376"/>
          </a:xfrm>
        </p:spPr>
        <p:txBody>
          <a:bodyPr anchor="ctr">
            <a:normAutofit/>
          </a:bodyPr>
          <a:lstStyle/>
          <a:p>
            <a:pPr marL="0" marR="0" indent="0">
              <a:spcBef>
                <a:spcPts val="0"/>
              </a:spcBef>
              <a:spcAft>
                <a:spcPts val="0"/>
              </a:spcAft>
              <a:buNone/>
            </a:pPr>
            <a:r>
              <a:rPr lang="en-US" sz="2000" b="1" i="1" dirty="0">
                <a:solidFill>
                  <a:schemeClr val="tx2"/>
                </a:solidFill>
                <a:effectLst/>
                <a:latin typeface="Helvetica" pitchFamily="2" charset="0"/>
                <a:ea typeface="Times New Roman" panose="02020603050405020304" pitchFamily="18" charset="0"/>
                <a:cs typeface="Times New Roman" panose="02020603050405020304" pitchFamily="18" charset="0"/>
              </a:rPr>
              <a:t>U-2.  </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To use guidance well, EC professionals need programs to be developmentally appropriate for every child. </a:t>
            </a:r>
          </a:p>
          <a:p>
            <a:pPr marL="0" marR="0" indent="0">
              <a:spcBef>
                <a:spcPts val="0"/>
              </a:spcBef>
              <a:spcAft>
                <a:spcPts val="0"/>
              </a:spcAft>
              <a:buNone/>
            </a:pPr>
            <a:r>
              <a:rPr lang="en-US" sz="600" dirty="0">
                <a:solidFill>
                  <a:srgbClr val="000000"/>
                </a:solidFill>
                <a:effectLst/>
                <a:latin typeface="Helvetica" pitchFamily="2" charset="0"/>
                <a:ea typeface="Times New Roman" panose="02020603050405020304" pitchFamily="18" charset="0"/>
                <a:cs typeface="Times New Roman" panose="02020603050405020304" pitchFamily="18" charset="0"/>
              </a:rPr>
              <a:t> </a:t>
            </a:r>
            <a:endParaRPr lang="en-US" sz="6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0"/>
              </a:spcAft>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Programs are only DA when they are for every child, and not just children who are “typical” in appearance, learning patterns, and behavior.  </a:t>
            </a:r>
          </a:p>
          <a:p>
            <a:pPr marL="171450" marR="0" indent="-171450">
              <a:spcBef>
                <a:spcPts val="0"/>
              </a:spcBef>
              <a:spcAft>
                <a:spcPts val="0"/>
              </a:spcAft>
            </a:pPr>
            <a:endParaRPr lang="en-US" sz="6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0"/>
              </a:spcAft>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We call developmentally appropriate settings for all </a:t>
            </a:r>
            <a:r>
              <a:rPr lang="en-US" sz="2000" i="1" dirty="0">
                <a:solidFill>
                  <a:schemeClr val="tx2"/>
                </a:solidFill>
                <a:effectLst/>
                <a:latin typeface="Helvetica" pitchFamily="2" charset="0"/>
                <a:ea typeface="Times New Roman" panose="02020603050405020304" pitchFamily="18" charset="0"/>
                <a:cs typeface="Times New Roman" panose="02020603050405020304" pitchFamily="18" charset="0"/>
              </a:rPr>
              <a:t>encouraging early learning communities</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 </a:t>
            </a:r>
            <a:endParaRPr lang="en-US" sz="8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0"/>
              </a:spcAft>
            </a:pPr>
            <a:endParaRPr lang="en-US" sz="8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0"/>
              </a:spcAft>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Encouraging communities begin in the minds of TT members.</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 </a:t>
            </a:r>
          </a:p>
        </p:txBody>
      </p:sp>
      <p:sp>
        <p:nvSpPr>
          <p:cNvPr id="5" name="Slide Number Placeholder 4">
            <a:extLst>
              <a:ext uri="{FF2B5EF4-FFF2-40B4-BE49-F238E27FC236}">
                <a16:creationId xmlns:a16="http://schemas.microsoft.com/office/drawing/2014/main" id="{56BC4E74-2A14-BEDB-65CC-FB09A7868455}"/>
              </a:ext>
            </a:extLst>
          </p:cNvPr>
          <p:cNvSpPr>
            <a:spLocks noGrp="1"/>
          </p:cNvSpPr>
          <p:nvPr>
            <p:ph type="sldNum" sz="quarter" idx="12"/>
          </p:nvPr>
        </p:nvSpPr>
        <p:spPr/>
        <p:txBody>
          <a:bodyPr/>
          <a:lstStyle/>
          <a:p>
            <a:fld id="{93322298-3BCB-BA49-A9B5-8033F80C8271}" type="slidenum">
              <a:rPr lang="en-US" sz="2000" smtClean="0">
                <a:solidFill>
                  <a:schemeClr val="tx1"/>
                </a:solidFill>
              </a:rPr>
              <a:pPr/>
              <a:t>12</a:t>
            </a:fld>
            <a:endParaRPr lang="en-US" sz="2000" dirty="0">
              <a:solidFill>
                <a:schemeClr val="tx1"/>
              </a:solidFill>
            </a:endParaRPr>
          </a:p>
        </p:txBody>
      </p:sp>
    </p:spTree>
    <p:extLst>
      <p:ext uri="{BB962C8B-B14F-4D97-AF65-F5344CB8AC3E}">
        <p14:creationId xmlns:p14="http://schemas.microsoft.com/office/powerpoint/2010/main" val="769748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a:bodyPr>
          <a:lstStyle/>
          <a:p>
            <a:br>
              <a:rPr lang="en-US" sz="3100" b="1" dirty="0">
                <a:solidFill>
                  <a:srgbClr val="00B050"/>
                </a:solidFill>
              </a:rPr>
            </a:br>
            <a:r>
              <a:rPr lang="en-US" sz="3200" b="1" dirty="0">
                <a:solidFill>
                  <a:srgbClr val="00B050"/>
                </a:solidFill>
              </a:rPr>
              <a:t>Developmental Guidance</a:t>
            </a:r>
            <a:br>
              <a:rPr lang="en-US" sz="3100" b="1" dirty="0">
                <a:solidFill>
                  <a:srgbClr val="00B050"/>
                </a:solidFill>
              </a:rPr>
            </a:br>
            <a:br>
              <a:rPr lang="en-US" sz="3100" b="1" dirty="0">
                <a:solidFill>
                  <a:schemeClr val="tx2"/>
                </a:solidFill>
              </a:rPr>
            </a:br>
            <a:r>
              <a:rPr lang="en-US" sz="3100" b="1" u="sng" dirty="0">
                <a:solidFill>
                  <a:schemeClr val="tx2"/>
                </a:solidFill>
              </a:rPr>
              <a:t>Understanding Two</a:t>
            </a:r>
            <a:r>
              <a:rPr lang="en-US" sz="3100" b="1" dirty="0">
                <a:solidFill>
                  <a:schemeClr val="tx2"/>
                </a:solidFill>
              </a:rPr>
              <a:t>—</a:t>
            </a:r>
            <a:br>
              <a:rPr lang="en-US" sz="3100" b="1" dirty="0">
                <a:solidFill>
                  <a:schemeClr val="tx2"/>
                </a:solidFill>
              </a:rPr>
            </a:br>
            <a:r>
              <a:rPr lang="en-US" sz="2800" b="1" cap="small" dirty="0">
                <a:solidFill>
                  <a:srgbClr val="7030A0"/>
                </a:solidFill>
              </a:rPr>
              <a:t>Slide Two</a:t>
            </a:r>
            <a:r>
              <a:rPr lang="en-US" sz="2800" b="1" dirty="0">
                <a:solidFill>
                  <a:srgbClr val="7030A0"/>
                </a:solidFill>
              </a:rPr>
              <a:t>:</a:t>
            </a:r>
            <a:br>
              <a:rPr lang="en-US" sz="2800" b="1" dirty="0">
                <a:solidFill>
                  <a:srgbClr val="7030A0"/>
                </a:solidFill>
              </a:rPr>
            </a:br>
            <a:br>
              <a:rPr lang="en-US" sz="1200" b="1" dirty="0">
                <a:solidFill>
                  <a:schemeClr val="tx2"/>
                </a:solidFill>
              </a:rPr>
            </a:br>
            <a:r>
              <a:rPr lang="en-US" sz="3100" b="1" dirty="0">
                <a:solidFill>
                  <a:schemeClr val="tx2"/>
                </a:solidFill>
              </a:rPr>
              <a:t>Building with Developmental Guidance</a:t>
            </a: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571999" y="219327"/>
            <a:ext cx="3943351" cy="5431376"/>
          </a:xfrm>
        </p:spPr>
        <p:txBody>
          <a:bodyPr anchor="ctr">
            <a:normAutofit fontScale="92500" lnSpcReduction="10000"/>
          </a:bodyPr>
          <a:lstStyle/>
          <a:p>
            <a:pPr marL="0" marR="0" indent="0">
              <a:spcBef>
                <a:spcPts val="0"/>
              </a:spcBef>
              <a:spcAft>
                <a:spcPts val="0"/>
              </a:spcAft>
              <a:buNone/>
            </a:pPr>
            <a:endParaRPr lang="en-US" sz="2000"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marL="0" indent="0">
              <a:spcBef>
                <a:spcPts val="0"/>
              </a:spcBef>
              <a:buNone/>
            </a:pPr>
            <a:r>
              <a:rPr lang="en-US" sz="1900" b="1" dirty="0">
                <a:solidFill>
                  <a:schemeClr val="tx2"/>
                </a:solidFill>
                <a:latin typeface="Helvetica" pitchFamily="2" charset="0"/>
                <a:ea typeface="Times New Roman" panose="02020603050405020304" pitchFamily="18" charset="0"/>
                <a:cs typeface="Times New Roman" panose="02020603050405020304" pitchFamily="18" charset="0"/>
              </a:rPr>
              <a:t>TTs use Developmental Guidance to build encouraging early learning communities via:</a:t>
            </a:r>
            <a:endParaRPr lang="en-US" sz="900" b="1"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900"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1. Intentional relationship-building 	practices.</a:t>
            </a:r>
          </a:p>
          <a:p>
            <a:pPr marL="0" marR="0" indent="0">
              <a:spcBef>
                <a:spcPts val="0"/>
              </a:spcBef>
              <a:spcAft>
                <a:spcPts val="0"/>
              </a:spcAft>
              <a:buNone/>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2. I</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nclusive, emergent, and active 	DA curriculum.</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3. R</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egular group meetings. </a:t>
            </a:r>
            <a:endParaRPr lang="en-US" sz="9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9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4. Positive teacher</a:t>
            </a: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-family relations.</a:t>
            </a:r>
          </a:p>
          <a:p>
            <a:pPr marL="0" marR="0" indent="0">
              <a:spcBef>
                <a:spcPts val="0"/>
              </a:spcBef>
              <a:spcAft>
                <a:spcPts val="0"/>
              </a:spcAft>
              <a:buNone/>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 </a:t>
            </a:r>
            <a:endParaRPr lang="en-US" sz="9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Font typeface="+mj-lt"/>
              <a:buAutoNum type="arabicPeriod"/>
            </a:pPr>
            <a:endParaRPr lang="en-US" sz="9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The EC professional mediates between the curriculum, which is set out logically, and </a:t>
            </a: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each</a:t>
            </a:r>
            <a:r>
              <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rPr>
              <a:t> child who learns psychologically.  </a:t>
            </a:r>
            <a:r>
              <a:rPr lang="en-US" sz="2000" u="sng" dirty="0">
                <a:solidFill>
                  <a:schemeClr val="tx2"/>
                </a:solidFill>
                <a:effectLst/>
                <a:latin typeface="Helvetica" pitchFamily="2" charset="0"/>
                <a:ea typeface="Times New Roman" panose="02020603050405020304" pitchFamily="18" charset="0"/>
                <a:cs typeface="Times New Roman" panose="02020603050405020304" pitchFamily="18" charset="0"/>
              </a:rPr>
              <a:t>The child is more important than the curriculum.</a:t>
            </a:r>
            <a:r>
              <a:rPr lang="en-US" sz="2000" u="sng" dirty="0">
                <a:solidFill>
                  <a:schemeClr val="tx2"/>
                </a:solidFill>
                <a:effectLst/>
              </a:rPr>
              <a:t> </a:t>
            </a:r>
            <a:endParaRPr lang="en-US" sz="2000" u="sng" dirty="0">
              <a:solidFill>
                <a:schemeClr val="tx2"/>
              </a:solidFill>
              <a:latin typeface="Helvetica" pitchFamily="2" charset="0"/>
              <a:ea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D6246CB5-CC34-E408-D78B-F544BB610009}"/>
              </a:ext>
            </a:extLst>
          </p:cNvPr>
          <p:cNvSpPr>
            <a:spLocks noGrp="1"/>
          </p:cNvSpPr>
          <p:nvPr>
            <p:ph type="sldNum" sz="quarter" idx="12"/>
          </p:nvPr>
        </p:nvSpPr>
        <p:spPr/>
        <p:txBody>
          <a:bodyPr/>
          <a:lstStyle/>
          <a:p>
            <a:fld id="{93322298-3BCB-BA49-A9B5-8033F80C8271}" type="slidenum">
              <a:rPr lang="en-US" sz="2000" smtClean="0">
                <a:solidFill>
                  <a:schemeClr val="tx1"/>
                </a:solidFill>
              </a:rPr>
              <a:pPr/>
              <a:t>13</a:t>
            </a:fld>
            <a:endParaRPr lang="en-US" sz="2000" dirty="0">
              <a:solidFill>
                <a:schemeClr val="tx1"/>
              </a:solidFill>
            </a:endParaRPr>
          </a:p>
        </p:txBody>
      </p:sp>
    </p:spTree>
    <p:extLst>
      <p:ext uri="{BB962C8B-B14F-4D97-AF65-F5344CB8AC3E}">
        <p14:creationId xmlns:p14="http://schemas.microsoft.com/office/powerpoint/2010/main" val="3178129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a:bodyPr>
          <a:lstStyle/>
          <a:p>
            <a:pPr>
              <a:lnSpc>
                <a:spcPct val="90000"/>
              </a:lnSpc>
            </a:pPr>
            <a:br>
              <a:rPr lang="en-US" sz="3100" b="1" dirty="0">
                <a:solidFill>
                  <a:srgbClr val="00B050"/>
                </a:solidFill>
              </a:rPr>
            </a:br>
            <a:r>
              <a:rPr lang="en-US" sz="3200" b="1" dirty="0">
                <a:solidFill>
                  <a:srgbClr val="00B050"/>
                </a:solidFill>
              </a:rPr>
              <a:t>Developmental Guidance</a:t>
            </a:r>
            <a:br>
              <a:rPr lang="en-US" sz="3100" b="1" dirty="0">
                <a:solidFill>
                  <a:srgbClr val="00B050"/>
                </a:solidFill>
              </a:rPr>
            </a:br>
            <a:br>
              <a:rPr lang="en-US" sz="3100" b="1" dirty="0"/>
            </a:br>
            <a:r>
              <a:rPr lang="en-US" sz="3100" b="1" dirty="0"/>
              <a:t> </a:t>
            </a:r>
            <a:br>
              <a:rPr lang="en-US" sz="3100" b="1" dirty="0"/>
            </a:br>
            <a:r>
              <a:rPr lang="en-US" sz="2900" b="1" u="sng" dirty="0">
                <a:solidFill>
                  <a:schemeClr val="tx2"/>
                </a:solidFill>
              </a:rPr>
              <a:t>Understanding Three</a:t>
            </a:r>
            <a:r>
              <a:rPr lang="en-US" sz="2900" b="1" dirty="0">
                <a:solidFill>
                  <a:schemeClr val="tx2"/>
                </a:solidFill>
              </a:rPr>
              <a:t>—</a:t>
            </a:r>
            <a:br>
              <a:rPr lang="en-US" sz="2900" b="1" dirty="0">
                <a:solidFill>
                  <a:schemeClr val="tx2"/>
                </a:solidFill>
              </a:rPr>
            </a:br>
            <a:br>
              <a:rPr lang="en-US" sz="1200" b="1" dirty="0">
                <a:solidFill>
                  <a:schemeClr val="tx2"/>
                </a:solidFill>
              </a:rPr>
            </a:br>
            <a:br>
              <a:rPr lang="en-US" sz="1200" b="1" dirty="0">
                <a:solidFill>
                  <a:schemeClr val="tx2"/>
                </a:solidFill>
              </a:rPr>
            </a:br>
            <a:r>
              <a:rPr lang="en-US" sz="2900" b="1" dirty="0">
                <a:solidFill>
                  <a:schemeClr val="tx2"/>
                </a:solidFill>
              </a:rPr>
              <a:t>Building</a:t>
            </a:r>
            <a:br>
              <a:rPr lang="en-US" sz="2900" b="1" dirty="0">
                <a:solidFill>
                  <a:schemeClr val="tx2"/>
                </a:solidFill>
              </a:rPr>
            </a:br>
            <a:r>
              <a:rPr lang="en-US" sz="2900" b="1" dirty="0">
                <a:solidFill>
                  <a:schemeClr val="tx2"/>
                </a:solidFill>
              </a:rPr>
              <a:t>Relationships</a:t>
            </a:r>
            <a:br>
              <a:rPr lang="en-US" sz="3100" b="1" dirty="0">
                <a:solidFill>
                  <a:schemeClr val="tx2"/>
                </a:solidFill>
              </a:rPr>
            </a:br>
            <a:br>
              <a:rPr lang="en-US" sz="3100" b="1" dirty="0">
                <a:solidFill>
                  <a:schemeClr val="tx2"/>
                </a:solidFill>
              </a:rPr>
            </a:b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571999" y="713313"/>
            <a:ext cx="3943351" cy="5431376"/>
          </a:xfrm>
        </p:spPr>
        <p:txBody>
          <a:bodyPr anchor="ctr">
            <a:normAutofit lnSpcReduction="10000"/>
          </a:bodyPr>
          <a:lstStyle/>
          <a:p>
            <a:pPr marL="0" marR="0" indent="0">
              <a:spcBef>
                <a:spcPts val="0"/>
              </a:spcBef>
              <a:spcAft>
                <a:spcPts val="600"/>
              </a:spcAft>
              <a:buNone/>
            </a:pPr>
            <a:r>
              <a:rPr lang="en-US" sz="1850" b="1" i="1" dirty="0">
                <a:solidFill>
                  <a:schemeClr val="tx2"/>
                </a:solidFill>
                <a:effectLst/>
                <a:latin typeface="Helvetica" pitchFamily="2" charset="0"/>
                <a:ea typeface="Times New Roman" panose="02020603050405020304" pitchFamily="18" charset="0"/>
                <a:cs typeface="Times New Roman" panose="02020603050405020304" pitchFamily="18" charset="0"/>
              </a:rPr>
              <a:t>U-3. </a:t>
            </a:r>
            <a:r>
              <a:rPr lang="en-US" sz="1850" b="1" dirty="0">
                <a:solidFill>
                  <a:schemeClr val="tx2"/>
                </a:solidFill>
                <a:effectLst/>
                <a:latin typeface="Helvetica" pitchFamily="2" charset="0"/>
                <a:ea typeface="Times New Roman" panose="02020603050405020304" pitchFamily="18" charset="0"/>
                <a:cs typeface="Times New Roman" panose="02020603050405020304" pitchFamily="18" charset="0"/>
              </a:rPr>
              <a:t> TTs build secure, trust-based, relationships with every child. </a:t>
            </a:r>
            <a:endParaRPr lang="en-US" sz="8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600"/>
              </a:spcAft>
            </a:pPr>
            <a:r>
              <a:rPr lang="en-US" sz="1850" dirty="0">
                <a:solidFill>
                  <a:schemeClr val="tx2"/>
                </a:solidFill>
                <a:latin typeface="Helvetica" pitchFamily="2" charset="0"/>
                <a:ea typeface="Times New Roman" panose="02020603050405020304" pitchFamily="18" charset="0"/>
                <a:cs typeface="Times New Roman" panose="02020603050405020304" pitchFamily="18" charset="0"/>
              </a:rPr>
              <a:t>All young c</a:t>
            </a:r>
            <a:r>
              <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rPr>
              <a:t>hildren need secure,  trust-based relationships with significant others, parents and teachers, for then to feel safe </a:t>
            </a:r>
            <a:r>
              <a:rPr lang="en-US" sz="1850" dirty="0">
                <a:solidFill>
                  <a:schemeClr val="tx2"/>
                </a:solidFill>
                <a:latin typeface="Helvetica" pitchFamily="2" charset="0"/>
                <a:ea typeface="Times New Roman" panose="02020603050405020304" pitchFamily="18" charset="0"/>
                <a:cs typeface="Times New Roman" panose="02020603050405020304" pitchFamily="18" charset="0"/>
              </a:rPr>
              <a:t>  </a:t>
            </a:r>
            <a:r>
              <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rPr>
              <a:t>and to grow and learn.</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r>
              <a:rPr lang="en-US" sz="800" dirty="0">
                <a:solidFill>
                  <a:schemeClr val="tx2"/>
                </a:solidFill>
                <a:latin typeface="Helvetica" pitchFamily="2" charset="0"/>
                <a:ea typeface="Times New Roman" panose="02020603050405020304" pitchFamily="18" charset="0"/>
                <a:cs typeface="Times New Roman" panose="02020603050405020304" pitchFamily="18" charset="0"/>
              </a:rPr>
              <a:t>	</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600"/>
              </a:spcAft>
            </a:pPr>
            <a:r>
              <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rPr>
              <a:t>TTs build secure, trust-based relationships with every child in the community—not just most. </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600"/>
              </a:spcAft>
            </a:pP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600"/>
              </a:spcAft>
            </a:pPr>
            <a:r>
              <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rPr>
              <a:t>TT members can only build secure relationships with children </a:t>
            </a:r>
            <a:r>
              <a:rPr lang="en-US" sz="1850" u="sng" dirty="0">
                <a:solidFill>
                  <a:schemeClr val="tx2"/>
                </a:solidFill>
                <a:effectLst/>
                <a:latin typeface="Helvetica" pitchFamily="2" charset="0"/>
                <a:ea typeface="Times New Roman" panose="02020603050405020304" pitchFamily="18" charset="0"/>
                <a:cs typeface="Times New Roman" panose="02020603050405020304" pitchFamily="18" charset="0"/>
              </a:rPr>
              <a:t>outside</a:t>
            </a:r>
            <a:r>
              <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rPr>
              <a:t> of conflict situations. </a:t>
            </a:r>
          </a:p>
          <a:p>
            <a:pPr marL="171450" marR="0" indent="-171450">
              <a:spcBef>
                <a:spcPts val="0"/>
              </a:spcBef>
              <a:spcAft>
                <a:spcPts val="600"/>
              </a:spcAft>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600"/>
              </a:spcAft>
            </a:pPr>
            <a:r>
              <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rPr>
              <a:t>Quality time of a TT member with each child, every day </a:t>
            </a:r>
            <a:r>
              <a:rPr lang="en-US" sz="1850" dirty="0">
                <a:solidFill>
                  <a:schemeClr val="tx2"/>
                </a:solidFill>
                <a:latin typeface="Helvetica" pitchFamily="2" charset="0"/>
                <a:ea typeface="Times New Roman" panose="02020603050405020304" pitchFamily="18" charset="0"/>
                <a:cs typeface="Times New Roman" panose="02020603050405020304" pitchFamily="18" charset="0"/>
              </a:rPr>
              <a:t>essential.</a:t>
            </a:r>
            <a:endParaRPr lang="en-US" sz="1850" dirty="0">
              <a:solidFill>
                <a:schemeClr val="tx2"/>
              </a:solidFill>
              <a:effectLst/>
              <a:latin typeface="Helvetica" pitchFamily="2" charset="0"/>
              <a:ea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40CDC55-AF55-1F05-B3BC-0D512A50B840}"/>
              </a:ext>
            </a:extLst>
          </p:cNvPr>
          <p:cNvSpPr>
            <a:spLocks noGrp="1"/>
          </p:cNvSpPr>
          <p:nvPr>
            <p:ph type="sldNum" sz="quarter" idx="12"/>
          </p:nvPr>
        </p:nvSpPr>
        <p:spPr/>
        <p:txBody>
          <a:bodyPr/>
          <a:lstStyle/>
          <a:p>
            <a:fld id="{93322298-3BCB-BA49-A9B5-8033F80C8271}" type="slidenum">
              <a:rPr lang="en-US" sz="2000" smtClean="0">
                <a:solidFill>
                  <a:schemeClr val="tx1"/>
                </a:solidFill>
              </a:rPr>
              <a:pPr/>
              <a:t>14</a:t>
            </a:fld>
            <a:endParaRPr lang="en-US" sz="2000" dirty="0">
              <a:solidFill>
                <a:schemeClr val="tx1"/>
              </a:solidFill>
            </a:endParaRPr>
          </a:p>
        </p:txBody>
      </p:sp>
    </p:spTree>
    <p:extLst>
      <p:ext uri="{BB962C8B-B14F-4D97-AF65-F5344CB8AC3E}">
        <p14:creationId xmlns:p14="http://schemas.microsoft.com/office/powerpoint/2010/main" val="3413527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fontScale="90000"/>
          </a:bodyPr>
          <a:lstStyle/>
          <a:p>
            <a:pPr>
              <a:lnSpc>
                <a:spcPct val="90000"/>
              </a:lnSpc>
            </a:pPr>
            <a:br>
              <a:rPr lang="en-US" sz="3100" b="1" dirty="0">
                <a:solidFill>
                  <a:srgbClr val="00B050"/>
                </a:solidFill>
              </a:rPr>
            </a:br>
            <a:br>
              <a:rPr lang="en-US" sz="3100" b="1" dirty="0">
                <a:solidFill>
                  <a:srgbClr val="00B050"/>
                </a:solidFill>
              </a:rPr>
            </a:br>
            <a:br>
              <a:rPr lang="en-US" sz="3100" b="1" dirty="0">
                <a:solidFill>
                  <a:srgbClr val="00B050"/>
                </a:solidFill>
              </a:rPr>
            </a:br>
            <a:r>
              <a:rPr lang="en-US" sz="3600" b="1" dirty="0">
                <a:solidFill>
                  <a:srgbClr val="00B050"/>
                </a:solidFill>
              </a:rPr>
              <a:t>Developmental Guidance</a:t>
            </a:r>
            <a:br>
              <a:rPr lang="en-US" sz="3400" b="1" dirty="0">
                <a:solidFill>
                  <a:srgbClr val="00B050"/>
                </a:solidFill>
              </a:rPr>
            </a:br>
            <a:br>
              <a:rPr lang="en-US" sz="3100" b="1" dirty="0"/>
            </a:br>
            <a:r>
              <a:rPr lang="en-US" sz="3100" b="1" dirty="0"/>
              <a:t> </a:t>
            </a:r>
            <a:br>
              <a:rPr lang="en-US" sz="3100" b="1" dirty="0"/>
            </a:br>
            <a:r>
              <a:rPr lang="en-US" sz="3200" b="1" u="sng" dirty="0">
                <a:solidFill>
                  <a:schemeClr val="tx2"/>
                </a:solidFill>
              </a:rPr>
              <a:t>Understanding Four-</a:t>
            </a:r>
            <a:r>
              <a:rPr lang="en-US" sz="3200" b="1" dirty="0">
                <a:solidFill>
                  <a:schemeClr val="tx2"/>
                </a:solidFill>
              </a:rPr>
              <a:t>-</a:t>
            </a:r>
            <a:br>
              <a:rPr lang="en-US" sz="3200" b="1" dirty="0">
                <a:solidFill>
                  <a:schemeClr val="tx2"/>
                </a:solidFill>
              </a:rPr>
            </a:br>
            <a:r>
              <a:rPr lang="en-US" sz="3100" b="1" cap="small" dirty="0">
                <a:solidFill>
                  <a:srgbClr val="7030A0"/>
                </a:solidFill>
              </a:rPr>
              <a:t>Slide One</a:t>
            </a:r>
            <a:r>
              <a:rPr lang="en-US" sz="3200" b="1" cap="small" dirty="0">
                <a:solidFill>
                  <a:srgbClr val="7030A0"/>
                </a:solidFill>
              </a:rPr>
              <a:t>:</a:t>
            </a:r>
            <a:br>
              <a:rPr lang="en-US" sz="1300" b="1" cap="small" dirty="0">
                <a:solidFill>
                  <a:srgbClr val="7030A0"/>
                </a:solidFill>
              </a:rPr>
            </a:br>
            <a:br>
              <a:rPr lang="en-US" sz="1300" b="1" dirty="0">
                <a:solidFill>
                  <a:schemeClr val="tx2"/>
                </a:solidFill>
              </a:rPr>
            </a:br>
            <a:r>
              <a:rPr lang="en-US" sz="3200" b="1" dirty="0">
                <a:solidFill>
                  <a:schemeClr val="tx2"/>
                </a:solidFill>
              </a:rPr>
              <a:t>To Build Relationships use</a:t>
            </a:r>
            <a:br>
              <a:rPr lang="en-US" sz="3200" b="1" dirty="0">
                <a:solidFill>
                  <a:schemeClr val="tx2"/>
                </a:solidFill>
              </a:rPr>
            </a:br>
            <a:r>
              <a:rPr lang="en-US" sz="3200" b="1" dirty="0">
                <a:solidFill>
                  <a:schemeClr val="tx2"/>
                </a:solidFill>
              </a:rPr>
              <a:t>Acknowledge and Pause</a:t>
            </a:r>
            <a:br>
              <a:rPr lang="en-US" sz="3200" b="1" dirty="0">
                <a:solidFill>
                  <a:schemeClr val="tx2"/>
                </a:solidFill>
              </a:rPr>
            </a:br>
            <a:br>
              <a:rPr lang="en-US" sz="3200" b="1" dirty="0">
                <a:solidFill>
                  <a:schemeClr val="tx2"/>
                </a:solidFill>
              </a:rPr>
            </a:b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834974" y="218089"/>
            <a:ext cx="4056994" cy="6421822"/>
          </a:xfrm>
        </p:spPr>
        <p:txBody>
          <a:bodyPr anchor="ctr">
            <a:noAutofit/>
          </a:bodyPr>
          <a:lstStyle/>
          <a:p>
            <a:pPr marL="0" marR="0" indent="0">
              <a:lnSpc>
                <a:spcPct val="90000"/>
              </a:lnSpc>
              <a:spcBef>
                <a:spcPts val="0"/>
              </a:spcBef>
              <a:spcAft>
                <a:spcPts val="600"/>
              </a:spcAft>
              <a:buNone/>
            </a:pP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U-4. Quality time of a TT member with each child, at least every day is essential. </a:t>
            </a:r>
            <a:r>
              <a:rPr lang="en-US" sz="2000" b="1" u="sng" dirty="0">
                <a:solidFill>
                  <a:schemeClr val="tx2"/>
                </a:solidFill>
                <a:effectLst/>
                <a:latin typeface="Helvetica" pitchFamily="2" charset="0"/>
                <a:ea typeface="Times New Roman" panose="02020603050405020304" pitchFamily="18" charset="0"/>
                <a:cs typeface="Times New Roman" panose="02020603050405020304" pitchFamily="18" charset="0"/>
              </a:rPr>
              <a:t>Acknowledge-and-pause</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 and </a:t>
            </a:r>
            <a:r>
              <a:rPr lang="en-US" sz="2000" b="1" u="sng" dirty="0">
                <a:solidFill>
                  <a:schemeClr val="tx2"/>
                </a:solidFill>
                <a:effectLst/>
                <a:latin typeface="Helvetica" pitchFamily="2" charset="0"/>
                <a:ea typeface="Times New Roman" panose="02020603050405020304" pitchFamily="18" charset="0"/>
                <a:cs typeface="Times New Roman" panose="02020603050405020304" pitchFamily="18" charset="0"/>
              </a:rPr>
              <a:t>contact talks</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 are gold and platinum practices for building relationships.  </a:t>
            </a:r>
          </a:p>
          <a:p>
            <a:pPr marL="171450" marR="0" indent="-171450">
              <a:lnSpc>
                <a:spcPct val="90000"/>
              </a:lnSpc>
              <a:spcBef>
                <a:spcPts val="0"/>
              </a:spcBef>
              <a:spcAft>
                <a:spcPts val="600"/>
              </a:spcAft>
            </a:pPr>
            <a:endParaRPr lang="en-US" sz="20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171450" marR="0" indent="-171450">
              <a:lnSpc>
                <a:spcPct val="90000"/>
              </a:lnSpc>
              <a:spcBef>
                <a:spcPts val="0"/>
              </a:spcBef>
              <a:spcAft>
                <a:spcPts val="600"/>
              </a:spcAft>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Use </a:t>
            </a:r>
            <a:r>
              <a:rPr lang="en-US" sz="2000" b="1" dirty="0">
                <a:solidFill>
                  <a:schemeClr val="tx2"/>
                </a:solidFill>
                <a:latin typeface="Helvetica" pitchFamily="2" charset="0"/>
                <a:ea typeface="Times New Roman" panose="02020603050405020304" pitchFamily="18" charset="0"/>
                <a:cs typeface="Times New Roman" panose="02020603050405020304" pitchFamily="18" charset="0"/>
              </a:rPr>
              <a:t>acknowledge and pause </a:t>
            </a: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(A&amp;P) to start conversations.  A handy starter stem is “You are really…” and compliment a detail in what you see: </a:t>
            </a:r>
          </a:p>
          <a:p>
            <a:pPr marL="0" marR="0" indent="0">
              <a:lnSpc>
                <a:spcPct val="90000"/>
              </a:lnSpc>
              <a:spcBef>
                <a:spcPts val="0"/>
              </a:spcBef>
              <a:spcAft>
                <a:spcPts val="600"/>
              </a:spcAft>
              <a:buNone/>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	(1) “Using that chalk,” </a:t>
            </a:r>
          </a:p>
          <a:p>
            <a:pPr marL="0" marR="0" indent="0">
              <a:lnSpc>
                <a:spcPct val="90000"/>
              </a:lnSpc>
              <a:spcBef>
                <a:spcPts val="0"/>
              </a:spcBef>
              <a:spcAft>
                <a:spcPts val="600"/>
              </a:spcAft>
              <a:buNone/>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	(2) ”Riding that strider,”  </a:t>
            </a:r>
          </a:p>
          <a:p>
            <a:pPr marL="0" marR="0" indent="0">
              <a:lnSpc>
                <a:spcPct val="90000"/>
              </a:lnSpc>
              <a:spcBef>
                <a:spcPts val="0"/>
              </a:spcBef>
              <a:spcAft>
                <a:spcPts val="600"/>
              </a:spcAft>
              <a:buNone/>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	(3) “Looking sad,”  </a:t>
            </a: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2000" dirty="0">
                <a:solidFill>
                  <a:schemeClr val="tx2"/>
                </a:solidFill>
                <a:latin typeface="Helvetica" pitchFamily="2" charset="0"/>
                <a:ea typeface="Times New Roman" panose="02020603050405020304" pitchFamily="18" charset="0"/>
                <a:cs typeface="Times New Roman" panose="02020603050405020304" pitchFamily="18" charset="0"/>
              </a:rPr>
              <a:t>Then pause for the child’s reply and respond supportively.</a:t>
            </a:r>
          </a:p>
        </p:txBody>
      </p:sp>
      <p:sp>
        <p:nvSpPr>
          <p:cNvPr id="5" name="Slide Number Placeholder 4">
            <a:extLst>
              <a:ext uri="{FF2B5EF4-FFF2-40B4-BE49-F238E27FC236}">
                <a16:creationId xmlns:a16="http://schemas.microsoft.com/office/drawing/2014/main" id="{846A8B14-85DD-5D33-0939-21A874447A64}"/>
              </a:ext>
            </a:extLst>
          </p:cNvPr>
          <p:cNvSpPr>
            <a:spLocks noGrp="1"/>
          </p:cNvSpPr>
          <p:nvPr>
            <p:ph type="sldNum" sz="quarter" idx="12"/>
          </p:nvPr>
        </p:nvSpPr>
        <p:spPr/>
        <p:txBody>
          <a:bodyPr/>
          <a:lstStyle/>
          <a:p>
            <a:fld id="{93322298-3BCB-BA49-A9B5-8033F80C8271}" type="slidenum">
              <a:rPr lang="en-US" sz="2000" smtClean="0">
                <a:solidFill>
                  <a:schemeClr val="tx1"/>
                </a:solidFill>
              </a:rPr>
              <a:pPr/>
              <a:t>15</a:t>
            </a:fld>
            <a:endParaRPr lang="en-US" sz="2000" dirty="0">
              <a:solidFill>
                <a:schemeClr val="tx1"/>
              </a:solidFill>
            </a:endParaRPr>
          </a:p>
        </p:txBody>
      </p:sp>
    </p:spTree>
    <p:extLst>
      <p:ext uri="{BB962C8B-B14F-4D97-AF65-F5344CB8AC3E}">
        <p14:creationId xmlns:p14="http://schemas.microsoft.com/office/powerpoint/2010/main" val="3173576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fontScale="90000"/>
          </a:bodyPr>
          <a:lstStyle/>
          <a:p>
            <a:pPr>
              <a:lnSpc>
                <a:spcPct val="90000"/>
              </a:lnSpc>
            </a:pPr>
            <a:br>
              <a:rPr lang="en-US" sz="3100" b="1" dirty="0">
                <a:solidFill>
                  <a:srgbClr val="00B050"/>
                </a:solidFill>
              </a:rPr>
            </a:br>
            <a:r>
              <a:rPr lang="en-US" sz="3500" b="1" dirty="0">
                <a:solidFill>
                  <a:srgbClr val="00B050"/>
                </a:solidFill>
              </a:rPr>
              <a:t>Developmental Guidance</a:t>
            </a:r>
            <a:br>
              <a:rPr lang="en-US" sz="3400" b="1" dirty="0">
                <a:solidFill>
                  <a:srgbClr val="00B050"/>
                </a:solidFill>
              </a:rPr>
            </a:br>
            <a:br>
              <a:rPr lang="en-US" sz="3100" b="1" dirty="0"/>
            </a:br>
            <a:r>
              <a:rPr lang="en-US" sz="3100" b="1" dirty="0"/>
              <a:t> </a:t>
            </a:r>
            <a:br>
              <a:rPr lang="en-US" sz="3100" b="1" dirty="0"/>
            </a:br>
            <a:r>
              <a:rPr lang="en-US" sz="3100" b="1" u="sng" dirty="0">
                <a:solidFill>
                  <a:schemeClr val="tx2"/>
                </a:solidFill>
              </a:rPr>
              <a:t>Understanding Four</a:t>
            </a:r>
            <a:r>
              <a:rPr lang="en-US" sz="3100" b="1" dirty="0">
                <a:solidFill>
                  <a:schemeClr val="tx2"/>
                </a:solidFill>
              </a:rPr>
              <a:t>—</a:t>
            </a:r>
            <a:br>
              <a:rPr lang="en-US" sz="3100" b="1" dirty="0">
                <a:solidFill>
                  <a:schemeClr val="tx2"/>
                </a:solidFill>
              </a:rPr>
            </a:br>
            <a:r>
              <a:rPr lang="en-US" sz="3100" b="1" cap="small" dirty="0">
                <a:solidFill>
                  <a:srgbClr val="7030A0"/>
                </a:solidFill>
              </a:rPr>
              <a:t>Slide Two:</a:t>
            </a:r>
            <a:br>
              <a:rPr lang="en-US" sz="1300" b="1" cap="small" dirty="0">
                <a:solidFill>
                  <a:srgbClr val="7030A0"/>
                </a:solidFill>
              </a:rPr>
            </a:br>
            <a:br>
              <a:rPr lang="en-US" sz="1300" b="1" dirty="0">
                <a:solidFill>
                  <a:schemeClr val="tx2"/>
                </a:solidFill>
              </a:rPr>
            </a:br>
            <a:r>
              <a:rPr lang="en-US" sz="3100" b="1" dirty="0">
                <a:solidFill>
                  <a:schemeClr val="tx2"/>
                </a:solidFill>
              </a:rPr>
              <a:t>To Build Relationships</a:t>
            </a:r>
            <a:br>
              <a:rPr lang="en-US" sz="3100" b="1" dirty="0">
                <a:solidFill>
                  <a:schemeClr val="tx2"/>
                </a:solidFill>
              </a:rPr>
            </a:br>
            <a:r>
              <a:rPr lang="en-US" sz="3100" b="1" dirty="0">
                <a:solidFill>
                  <a:schemeClr val="tx2"/>
                </a:solidFill>
              </a:rPr>
              <a:t>Rely on </a:t>
            </a:r>
            <a:br>
              <a:rPr lang="en-US" sz="3100" b="1" dirty="0">
                <a:solidFill>
                  <a:schemeClr val="tx2"/>
                </a:solidFill>
              </a:rPr>
            </a:br>
            <a:r>
              <a:rPr lang="en-US" sz="3100" b="1" dirty="0">
                <a:solidFill>
                  <a:schemeClr val="tx2"/>
                </a:solidFill>
              </a:rPr>
              <a:t>Contact Talks</a:t>
            </a:r>
            <a:br>
              <a:rPr lang="en-US" sz="3100" b="1" dirty="0">
                <a:solidFill>
                  <a:schemeClr val="tx2"/>
                </a:solidFill>
              </a:rPr>
            </a:b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728669" y="281890"/>
            <a:ext cx="3649062" cy="6294219"/>
          </a:xfrm>
        </p:spPr>
        <p:txBody>
          <a:bodyPr anchor="ctr">
            <a:noAutofit/>
          </a:bodyPr>
          <a:lstStyle/>
          <a:p>
            <a:pPr marL="0" marR="0" indent="0">
              <a:lnSpc>
                <a:spcPct val="90000"/>
              </a:lnSpc>
              <a:spcBef>
                <a:spcPts val="0"/>
              </a:spcBef>
              <a:spcAft>
                <a:spcPts val="600"/>
              </a:spcAft>
              <a:buNone/>
            </a:pPr>
            <a:endParaRPr lang="en-US" sz="1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Contact talks are quality times that a TT member chooses to spent with a child. Their purpose is to get to know the child better and vice-versa.</a:t>
            </a:r>
            <a:endParaRPr lang="en-US" sz="8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endParaRPr lang="en-US" sz="800" dirty="0">
              <a:effectLst/>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Contact talks often flow from A&amp;P:</a:t>
            </a: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(1) Chalk drawing: ”This is a bizzard and my Mom’s plowing, but you can’t see her.”</a:t>
            </a:r>
          </a:p>
          <a:p>
            <a:pPr marL="0" marR="0" indent="0">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(2) Riding Strider: ”Yeah, I ride with my sister. She rides fast”</a:t>
            </a:r>
          </a:p>
          <a:p>
            <a:pPr marL="0" marR="0" indent="0">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(3) Dog tragedy: ”My dog Bumpers got hit by a  </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Car. He died.”</a:t>
            </a:r>
            <a:endParaRPr lang="en-US" sz="5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endParaRPr lang="en-US" sz="5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r>
              <a:rPr lang="en-US" sz="1800" dirty="0">
                <a:solidFill>
                  <a:schemeClr val="tx2"/>
                </a:solidFill>
                <a:latin typeface="Helvetica" pitchFamily="2" charset="0"/>
                <a:cs typeface="Times New Roman" panose="02020603050405020304" pitchFamily="18" charset="0"/>
              </a:rPr>
              <a:t>You then supportively extend the         conversation.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Contact talks are </a:t>
            </a:r>
            <a:r>
              <a:rPr lang="en-US" sz="1800" u="sng" dirty="0">
                <a:solidFill>
                  <a:schemeClr val="tx2"/>
                </a:solidFill>
                <a:latin typeface="Helvetica" pitchFamily="2" charset="0"/>
                <a:ea typeface="Times New Roman" panose="02020603050405020304" pitchFamily="18" charset="0"/>
                <a:cs typeface="Times New Roman" panose="02020603050405020304" pitchFamily="18" charset="0"/>
              </a:rPr>
              <a:t>not</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 task-oriented.  They are often brief, but—at a minimum– they need to happen with every child, every day.  All TT members can start and hold contact talks.</a:t>
            </a:r>
          </a:p>
          <a:p>
            <a:pPr marL="0" marR="0" indent="0">
              <a:spcBef>
                <a:spcPts val="0"/>
              </a:spcBef>
              <a:spcAft>
                <a:spcPts val="600"/>
              </a:spcAft>
              <a:buNone/>
            </a:pPr>
            <a:endParaRPr lang="en-US" sz="1800" dirty="0">
              <a:solidFill>
                <a:schemeClr val="tx2"/>
              </a:solidFill>
              <a:latin typeface="Helvetica" pitchFamily="2" charset="0"/>
              <a:ea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33BF705B-CEAC-2635-4841-BCDA9E4D221F}"/>
              </a:ext>
            </a:extLst>
          </p:cNvPr>
          <p:cNvSpPr>
            <a:spLocks noGrp="1"/>
          </p:cNvSpPr>
          <p:nvPr>
            <p:ph type="sldNum" sz="quarter" idx="12"/>
          </p:nvPr>
        </p:nvSpPr>
        <p:spPr>
          <a:xfrm>
            <a:off x="6553200" y="6356350"/>
            <a:ext cx="2170386" cy="365125"/>
          </a:xfrm>
        </p:spPr>
        <p:txBody>
          <a:bodyPr/>
          <a:lstStyle/>
          <a:p>
            <a:fld id="{93322298-3BCB-BA49-A9B5-8033F80C8271}" type="slidenum">
              <a:rPr lang="en-US" sz="2000" smtClean="0"/>
              <a:pPr/>
              <a:t>16</a:t>
            </a:fld>
            <a:endParaRPr lang="en-US" sz="2000" dirty="0"/>
          </a:p>
        </p:txBody>
      </p:sp>
    </p:spTree>
    <p:extLst>
      <p:ext uri="{BB962C8B-B14F-4D97-AF65-F5344CB8AC3E}">
        <p14:creationId xmlns:p14="http://schemas.microsoft.com/office/powerpoint/2010/main" val="2120518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a:bodyPr>
          <a:lstStyle/>
          <a:p>
            <a:br>
              <a:rPr lang="en-US" sz="3100" dirty="0">
                <a:solidFill>
                  <a:srgbClr val="00B050"/>
                </a:solidFill>
              </a:rPr>
            </a:br>
            <a:r>
              <a:rPr lang="en-US" sz="3200" dirty="0">
                <a:solidFill>
                  <a:srgbClr val="00B050"/>
                </a:solidFill>
              </a:rPr>
              <a:t>Developmental Guidance</a:t>
            </a:r>
            <a:br>
              <a:rPr lang="en-US" sz="3100" b="1" dirty="0">
                <a:solidFill>
                  <a:srgbClr val="00B050"/>
                </a:solidFill>
              </a:rPr>
            </a:br>
            <a:r>
              <a:rPr lang="en-US" sz="3100" b="1" dirty="0">
                <a:solidFill>
                  <a:srgbClr val="00B050"/>
                </a:solidFill>
              </a:rPr>
              <a:t> </a:t>
            </a:r>
            <a:br>
              <a:rPr lang="en-US" sz="3100" b="1" dirty="0">
                <a:solidFill>
                  <a:srgbClr val="00B050"/>
                </a:solidFill>
              </a:rPr>
            </a:br>
            <a:br>
              <a:rPr lang="en-US" sz="3100" b="1" dirty="0">
                <a:solidFill>
                  <a:schemeClr val="tx2"/>
                </a:solidFill>
              </a:rPr>
            </a:br>
            <a:r>
              <a:rPr lang="en-US" sz="2900" b="1" u="sng" dirty="0">
                <a:solidFill>
                  <a:schemeClr val="tx2"/>
                </a:solidFill>
              </a:rPr>
              <a:t>Understanding Five</a:t>
            </a:r>
            <a:r>
              <a:rPr lang="en-US" sz="2900" b="1" dirty="0">
                <a:solidFill>
                  <a:schemeClr val="tx2"/>
                </a:solidFill>
              </a:rPr>
              <a:t>—</a:t>
            </a:r>
            <a:br>
              <a:rPr lang="en-US" sz="2900" b="1" dirty="0">
                <a:solidFill>
                  <a:schemeClr val="tx2"/>
                </a:solidFill>
              </a:rPr>
            </a:br>
            <a:r>
              <a:rPr lang="en-US" sz="2800" b="1" cap="small" dirty="0">
                <a:solidFill>
                  <a:srgbClr val="7030A0"/>
                </a:solidFill>
              </a:rPr>
              <a:t>Slide One</a:t>
            </a:r>
            <a:r>
              <a:rPr lang="en-US" sz="2900" b="1" cap="small" dirty="0">
                <a:solidFill>
                  <a:srgbClr val="7030A0"/>
                </a:solidFill>
              </a:rPr>
              <a:t>:</a:t>
            </a:r>
            <a:br>
              <a:rPr lang="en-US" sz="1200" b="1" cap="small" dirty="0">
                <a:solidFill>
                  <a:srgbClr val="7030A0"/>
                </a:solidFill>
              </a:rPr>
            </a:br>
            <a:br>
              <a:rPr lang="en-US" sz="1200" b="1" cap="small" dirty="0">
                <a:solidFill>
                  <a:srgbClr val="7030A0"/>
                </a:solidFill>
              </a:rPr>
            </a:br>
            <a:r>
              <a:rPr lang="en-US" sz="2900" b="1" dirty="0">
                <a:solidFill>
                  <a:schemeClr val="tx2"/>
                </a:solidFill>
              </a:rPr>
              <a:t>Cultivate </a:t>
            </a:r>
            <a:br>
              <a:rPr lang="en-US" sz="2900" b="1" cap="small" dirty="0">
                <a:solidFill>
                  <a:schemeClr val="tx2"/>
                </a:solidFill>
              </a:rPr>
            </a:br>
            <a:r>
              <a:rPr lang="en-US" sz="2900" b="1" cap="small" dirty="0">
                <a:solidFill>
                  <a:schemeClr val="tx2"/>
                </a:solidFill>
              </a:rPr>
              <a:t>T</a:t>
            </a:r>
            <a:r>
              <a:rPr lang="en-US" sz="2900" b="1" dirty="0">
                <a:solidFill>
                  <a:schemeClr val="tx2"/>
                </a:solidFill>
              </a:rPr>
              <a:t>T-Family Partnerships</a:t>
            </a: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571999" y="713313"/>
            <a:ext cx="3943351" cy="5431376"/>
          </a:xfrm>
        </p:spPr>
        <p:txBody>
          <a:bodyPr anchor="ctr">
            <a:normAutofit lnSpcReduction="10000"/>
          </a:bodyPr>
          <a:lstStyle/>
          <a:p>
            <a:pPr marL="0" indent="0">
              <a:spcBef>
                <a:spcPts val="0"/>
              </a:spcBef>
              <a:buNone/>
            </a:pPr>
            <a:r>
              <a:rPr lang="en-US" sz="2100" b="1" i="1" dirty="0">
                <a:solidFill>
                  <a:schemeClr val="tx2"/>
                </a:solidFill>
                <a:latin typeface="Helvetica" pitchFamily="2" charset="0"/>
                <a:ea typeface="Times New Roman" panose="02020603050405020304" pitchFamily="18" charset="0"/>
                <a:cs typeface="Times New Roman" panose="02020603050405020304" pitchFamily="18" charset="0"/>
              </a:rPr>
              <a:t>U-5.  </a:t>
            </a:r>
            <a:r>
              <a:rPr lang="en-US" sz="2100" b="1" dirty="0">
                <a:solidFill>
                  <a:schemeClr val="tx2"/>
                </a:solidFill>
                <a:effectLst/>
                <a:latin typeface="Helvetica" pitchFamily="2" charset="0"/>
                <a:ea typeface="Times New Roman" panose="02020603050405020304" pitchFamily="18" charset="0"/>
                <a:cs typeface="Times New Roman" panose="02020603050405020304" pitchFamily="18" charset="0"/>
              </a:rPr>
              <a:t>Positive TT-family partnerships are central to </a:t>
            </a:r>
          </a:p>
          <a:p>
            <a:pPr marL="0" indent="0">
              <a:spcBef>
                <a:spcPts val="0"/>
              </a:spcBef>
              <a:buNone/>
            </a:pPr>
            <a:r>
              <a:rPr lang="en-US" sz="2100" b="1" dirty="0">
                <a:solidFill>
                  <a:schemeClr val="tx2"/>
                </a:solidFill>
                <a:effectLst/>
                <a:latin typeface="Helvetica" pitchFamily="2" charset="0"/>
                <a:ea typeface="Times New Roman" panose="02020603050405020304" pitchFamily="18" charset="0"/>
                <a:cs typeface="Times New Roman" panose="02020603050405020304" pitchFamily="18" charset="0"/>
              </a:rPr>
              <a:t>the successful use of guidance, and TTs build the relationships from Day One.   </a:t>
            </a:r>
          </a:p>
          <a:p>
            <a:pPr marL="0" indent="0">
              <a:spcBef>
                <a:spcPts val="0"/>
              </a:spcBef>
              <a:buNone/>
            </a:pPr>
            <a:endParaRPr lang="en-US" sz="2000" b="1" dirty="0">
              <a:solidFill>
                <a:srgbClr val="000000"/>
              </a:solidFill>
              <a:latin typeface="Helvetica" pitchFamily="2" charset="0"/>
              <a:ea typeface="Times New Roman" panose="02020603050405020304" pitchFamily="18" charset="0"/>
              <a:cs typeface="Times New Roman" panose="02020603050405020304" pitchFamily="18" charset="0"/>
            </a:endParaRPr>
          </a:p>
          <a:p>
            <a:pPr marL="0" indent="0">
              <a:spcBef>
                <a:spcPts val="0"/>
              </a:spcBef>
              <a:buNone/>
            </a:pPr>
            <a:r>
              <a:rPr lang="en-US" sz="2100" dirty="0">
                <a:solidFill>
                  <a:schemeClr val="tx2"/>
                </a:solidFill>
                <a:effectLst/>
                <a:latin typeface="Helvetica" pitchFamily="2" charset="0"/>
                <a:ea typeface="Times New Roman" panose="02020603050405020304" pitchFamily="18" charset="0"/>
                <a:cs typeface="Times New Roman" panose="02020603050405020304" pitchFamily="18" charset="0"/>
              </a:rPr>
              <a:t>TTs work hard to engage families in working cooperatively with programs.  Families are the main teachers of their children; TTs only help.  But, TTs can be a big help and make a lasting difference in children's lives.  Be friendly first</a:t>
            </a:r>
            <a:r>
              <a:rPr lang="en-US" sz="2100">
                <a:solidFill>
                  <a:schemeClr val="tx2"/>
                </a:solidFill>
                <a:effectLst/>
                <a:latin typeface="Helvetica" pitchFamily="2" charset="0"/>
                <a:ea typeface="Times New Roman" panose="02020603050405020304" pitchFamily="18" charset="0"/>
                <a:cs typeface="Times New Roman" panose="02020603050405020304" pitchFamily="18" charset="0"/>
              </a:rPr>
              <a:t>.  </a:t>
            </a:r>
          </a:p>
          <a:p>
            <a:pPr marL="0" indent="0">
              <a:spcBef>
                <a:spcPts val="0"/>
              </a:spcBef>
              <a:buNone/>
            </a:pPr>
            <a:endParaRPr lang="en-US" sz="80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indent="0">
              <a:spcBef>
                <a:spcPts val="0"/>
              </a:spcBef>
              <a:buNone/>
            </a:pPr>
            <a:r>
              <a:rPr lang="en-US" sz="2100" u="sng" dirty="0">
                <a:solidFill>
                  <a:schemeClr val="tx2"/>
                </a:solidFill>
                <a:latin typeface="Helvetica" pitchFamily="2" charset="0"/>
                <a:ea typeface="Times New Roman" panose="02020603050405020304" pitchFamily="18" charset="0"/>
                <a:cs typeface="Times New Roman" panose="02020603050405020304" pitchFamily="18" charset="0"/>
              </a:rPr>
              <a:t>Being positive about the child puts you on the same side as the family.</a:t>
            </a:r>
            <a:endParaRPr lang="en-US" sz="2100" u="sng"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700" dirty="0">
              <a:solidFill>
                <a:schemeClr val="tx2"/>
              </a:solidFill>
              <a:latin typeface="Helvetica" pitchFamily="2" charset="0"/>
              <a:ea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EA5F85DC-AE60-25C8-100A-F4E30F8829F0}"/>
              </a:ext>
            </a:extLst>
          </p:cNvPr>
          <p:cNvSpPr>
            <a:spLocks noGrp="1"/>
          </p:cNvSpPr>
          <p:nvPr>
            <p:ph type="sldNum" sz="quarter" idx="12"/>
          </p:nvPr>
        </p:nvSpPr>
        <p:spPr/>
        <p:txBody>
          <a:bodyPr/>
          <a:lstStyle/>
          <a:p>
            <a:fld id="{93322298-3BCB-BA49-A9B5-8033F80C8271}" type="slidenum">
              <a:rPr lang="en-US" sz="2000" smtClean="0">
                <a:solidFill>
                  <a:schemeClr val="tx1"/>
                </a:solidFill>
              </a:rPr>
              <a:pPr/>
              <a:t>17</a:t>
            </a:fld>
            <a:endParaRPr lang="en-US" sz="2000" dirty="0">
              <a:solidFill>
                <a:schemeClr val="tx1"/>
              </a:solidFill>
            </a:endParaRPr>
          </a:p>
        </p:txBody>
      </p:sp>
    </p:spTree>
    <p:extLst>
      <p:ext uri="{BB962C8B-B14F-4D97-AF65-F5344CB8AC3E}">
        <p14:creationId xmlns:p14="http://schemas.microsoft.com/office/powerpoint/2010/main" val="3238042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628650" y="713312"/>
            <a:ext cx="3028950" cy="5431376"/>
          </a:xfrm>
        </p:spPr>
        <p:txBody>
          <a:bodyPr>
            <a:normAutofit/>
          </a:bodyPr>
          <a:lstStyle/>
          <a:p>
            <a:br>
              <a:rPr lang="en-US" sz="3100" b="1" dirty="0">
                <a:solidFill>
                  <a:srgbClr val="00B050"/>
                </a:solidFill>
              </a:rPr>
            </a:br>
            <a:r>
              <a:rPr lang="en-US" sz="3200" b="1" dirty="0">
                <a:solidFill>
                  <a:srgbClr val="00B050"/>
                </a:solidFill>
              </a:rPr>
              <a:t>Developmental Guidance </a:t>
            </a:r>
            <a:br>
              <a:rPr lang="en-US" sz="3100" b="1" dirty="0">
                <a:solidFill>
                  <a:srgbClr val="00B050"/>
                </a:solidFill>
              </a:rPr>
            </a:br>
            <a:br>
              <a:rPr lang="en-US" sz="3100" b="1" dirty="0">
                <a:solidFill>
                  <a:schemeClr val="tx2"/>
                </a:solidFill>
              </a:rPr>
            </a:br>
            <a:r>
              <a:rPr lang="en-US" sz="2900" b="1" u="sng" dirty="0">
                <a:solidFill>
                  <a:schemeClr val="tx2"/>
                </a:solidFill>
              </a:rPr>
              <a:t>Understanding Five</a:t>
            </a:r>
            <a:r>
              <a:rPr lang="en-US" sz="2900" b="1" dirty="0">
                <a:solidFill>
                  <a:schemeClr val="tx2"/>
                </a:solidFill>
              </a:rPr>
              <a:t>—</a:t>
            </a:r>
            <a:br>
              <a:rPr lang="en-US" sz="2900" b="1" dirty="0">
                <a:solidFill>
                  <a:schemeClr val="tx2"/>
                </a:solidFill>
              </a:rPr>
            </a:br>
            <a:r>
              <a:rPr lang="en-US" sz="2900" b="1" cap="small" dirty="0">
                <a:solidFill>
                  <a:srgbClr val="7030A0"/>
                </a:solidFill>
              </a:rPr>
              <a:t>Slide Two:</a:t>
            </a:r>
            <a:br>
              <a:rPr lang="en-US" sz="1200" b="1" cap="small" dirty="0">
                <a:solidFill>
                  <a:srgbClr val="7030A0"/>
                </a:solidFill>
              </a:rPr>
            </a:br>
            <a:br>
              <a:rPr lang="en-US" sz="1200" b="1" cap="small" dirty="0">
                <a:solidFill>
                  <a:srgbClr val="7030A0"/>
                </a:solidFill>
              </a:rPr>
            </a:br>
            <a:r>
              <a:rPr lang="en-US" sz="2900" b="1" dirty="0">
                <a:solidFill>
                  <a:schemeClr val="tx2"/>
                </a:solidFill>
              </a:rPr>
              <a:t>Four Benchmarks for Family Engagement</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4381573" y="713313"/>
            <a:ext cx="4133777" cy="5431376"/>
          </a:xfrm>
        </p:spPr>
        <p:txBody>
          <a:bodyPr anchor="ctr">
            <a:normAutofit/>
          </a:bodyPr>
          <a:lstStyle/>
          <a:p>
            <a:pPr marL="0" indent="0">
              <a:buNone/>
            </a:pPr>
            <a:r>
              <a:rPr lang="en-US" sz="1800" b="1" dirty="0">
                <a:solidFill>
                  <a:schemeClr val="tx2"/>
                </a:solidFill>
                <a:effectLst/>
                <a:latin typeface="Helvetica" pitchFamily="2" charset="0"/>
              </a:rPr>
              <a:t>Four Staff Benchmarks for Family Engagement. </a:t>
            </a:r>
            <a:r>
              <a:rPr lang="en-US" sz="1800" dirty="0">
                <a:solidFill>
                  <a:schemeClr val="tx2"/>
                </a:solidFill>
                <a:effectLst/>
                <a:latin typeface="Helvetica" pitchFamily="2" charset="0"/>
              </a:rPr>
              <a:t>Family members:</a:t>
            </a:r>
            <a:endParaRPr lang="en-US" sz="1800" b="1" dirty="0">
              <a:solidFill>
                <a:schemeClr val="tx2"/>
              </a:solidFill>
              <a:effectLst/>
              <a:latin typeface="Helvetica" pitchFamily="2" charset="0"/>
            </a:endParaRPr>
          </a:p>
          <a:p>
            <a:pPr>
              <a:buFont typeface="+mj-lt"/>
              <a:buAutoNum type="arabicPeriod"/>
            </a:pPr>
            <a:r>
              <a:rPr lang="en-US" sz="1800" dirty="0">
                <a:solidFill>
                  <a:schemeClr val="tx2"/>
                </a:solidFill>
                <a:latin typeface="Helvetica" pitchFamily="2" charset="0"/>
              </a:rPr>
              <a:t>S</a:t>
            </a:r>
            <a:r>
              <a:rPr lang="en-US" sz="1800" dirty="0">
                <a:solidFill>
                  <a:schemeClr val="tx2"/>
                </a:solidFill>
                <a:effectLst/>
                <a:latin typeface="Helvetica" pitchFamily="2" charset="0"/>
              </a:rPr>
              <a:t>how acceptance of program and staff. </a:t>
            </a:r>
          </a:p>
          <a:p>
            <a:pPr>
              <a:buFont typeface="+mj-lt"/>
              <a:buAutoNum type="arabicPeriod"/>
            </a:pPr>
            <a:r>
              <a:rPr lang="en-US" sz="1800" dirty="0">
                <a:solidFill>
                  <a:schemeClr val="tx2"/>
                </a:solidFill>
                <a:latin typeface="Helvetica" pitchFamily="2" charset="0"/>
              </a:rPr>
              <a:t>T</a:t>
            </a:r>
            <a:r>
              <a:rPr lang="en-US" sz="1800" dirty="0">
                <a:solidFill>
                  <a:schemeClr val="tx2"/>
                </a:solidFill>
                <a:effectLst/>
                <a:latin typeface="Helvetica" pitchFamily="2" charset="0"/>
              </a:rPr>
              <a:t>ake new interest in the learning of their child. </a:t>
            </a:r>
          </a:p>
          <a:p>
            <a:pPr>
              <a:buFont typeface="+mj-lt"/>
              <a:buAutoNum type="arabicPeriod"/>
            </a:pPr>
            <a:r>
              <a:rPr lang="en-US" sz="1800" dirty="0">
                <a:solidFill>
                  <a:schemeClr val="tx2"/>
                </a:solidFill>
                <a:effectLst/>
                <a:latin typeface="Helvetica" pitchFamily="2" charset="0"/>
              </a:rPr>
              <a:t>Become active in relation to the general program. </a:t>
            </a:r>
          </a:p>
          <a:p>
            <a:pPr>
              <a:buFont typeface="+mj-lt"/>
              <a:buAutoNum type="arabicPeriod"/>
            </a:pPr>
            <a:r>
              <a:rPr lang="en-US" sz="1800" dirty="0">
                <a:solidFill>
                  <a:schemeClr val="tx2"/>
                </a:solidFill>
                <a:effectLst/>
                <a:latin typeface="Helvetica" pitchFamily="2" charset="0"/>
              </a:rPr>
              <a:t>Progress in personal and/or professional development themselves as a result of their engagement. </a:t>
            </a:r>
            <a:endParaRPr lang="en-US" sz="800" dirty="0">
              <a:solidFill>
                <a:schemeClr val="tx2"/>
              </a:solidFill>
              <a:effectLst/>
              <a:latin typeface="Helvetica" pitchFamily="2" charset="0"/>
            </a:endParaRPr>
          </a:p>
          <a:p>
            <a:pPr>
              <a:buFont typeface="+mj-lt"/>
              <a:buAutoNum type="arabicPeriod"/>
            </a:pPr>
            <a:endParaRPr lang="en-US" sz="800" dirty="0">
              <a:solidFill>
                <a:schemeClr val="tx2"/>
              </a:solidFill>
              <a:latin typeface="Helvetica" pitchFamily="2" charset="0"/>
            </a:endParaRPr>
          </a:p>
          <a:p>
            <a:pPr marL="0" indent="0">
              <a:buNone/>
            </a:pPr>
            <a:r>
              <a:rPr lang="en-US" sz="1800" dirty="0">
                <a:solidFill>
                  <a:schemeClr val="tx2"/>
                </a:solidFill>
                <a:effectLst/>
                <a:latin typeface="Helvetica" pitchFamily="2" charset="0"/>
              </a:rPr>
              <a:t>All programs should work for family members to reach Benchmark 2. Many programs also work for members to reach 3 and sometimes 4.</a:t>
            </a:r>
          </a:p>
        </p:txBody>
      </p:sp>
      <p:sp>
        <p:nvSpPr>
          <p:cNvPr id="5" name="Slide Number Placeholder 4">
            <a:extLst>
              <a:ext uri="{FF2B5EF4-FFF2-40B4-BE49-F238E27FC236}">
                <a16:creationId xmlns:a16="http://schemas.microsoft.com/office/drawing/2014/main" id="{0E0FE7B3-2184-F05B-BDB8-1F5F01FCC31E}"/>
              </a:ext>
            </a:extLst>
          </p:cNvPr>
          <p:cNvSpPr>
            <a:spLocks noGrp="1"/>
          </p:cNvSpPr>
          <p:nvPr>
            <p:ph type="sldNum" sz="quarter" idx="12"/>
          </p:nvPr>
        </p:nvSpPr>
        <p:spPr/>
        <p:txBody>
          <a:bodyPr/>
          <a:lstStyle/>
          <a:p>
            <a:fld id="{93322298-3BCB-BA49-A9B5-8033F80C8271}" type="slidenum">
              <a:rPr lang="en-US" sz="2000" smtClean="0">
                <a:solidFill>
                  <a:schemeClr val="tx1"/>
                </a:solidFill>
              </a:rPr>
              <a:pPr/>
              <a:t>18</a:t>
            </a:fld>
            <a:endParaRPr lang="en-US" sz="2000" dirty="0">
              <a:solidFill>
                <a:schemeClr val="tx1"/>
              </a:solidFill>
            </a:endParaRPr>
          </a:p>
        </p:txBody>
      </p:sp>
    </p:spTree>
    <p:extLst>
      <p:ext uri="{BB962C8B-B14F-4D97-AF65-F5344CB8AC3E}">
        <p14:creationId xmlns:p14="http://schemas.microsoft.com/office/powerpoint/2010/main" val="3018593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descr="A picture containing table, covered, holding, field&#10;&#10;Description automatically generated">
            <a:extLst>
              <a:ext uri="{FF2B5EF4-FFF2-40B4-BE49-F238E27FC236}">
                <a16:creationId xmlns:a16="http://schemas.microsoft.com/office/drawing/2014/main" id="{C6F07EE9-623B-9C4A-858E-4A9C86C835CB}"/>
              </a:ext>
            </a:extLst>
          </p:cNvPr>
          <p:cNvPicPr>
            <a:picLocks noGrp="1" noChangeAspect="1"/>
          </p:cNvPicPr>
          <p:nvPr>
            <p:ph idx="1"/>
          </p:nvPr>
        </p:nvPicPr>
        <p:blipFill rotWithShape="1">
          <a:blip r:embed="rId2"/>
          <a:srcRect t="10700" r="-1" b="-1"/>
          <a:stretch/>
        </p:blipFill>
        <p:spPr>
          <a:xfrm>
            <a:off x="342900" y="577672"/>
            <a:ext cx="8458200" cy="5702655"/>
          </a:xfrm>
          <a:prstGeom prst="rect">
            <a:avLst/>
          </a:prstGeom>
        </p:spPr>
      </p:pic>
      <p:pic>
        <p:nvPicPr>
          <p:cNvPr id="3" name="Picture 2" descr="A child's drawing of two people&#10;&#10;Description automatically generated with low confidence">
            <a:extLst>
              <a:ext uri="{FF2B5EF4-FFF2-40B4-BE49-F238E27FC236}">
                <a16:creationId xmlns:a16="http://schemas.microsoft.com/office/drawing/2014/main" id="{4E46E9DC-10FF-288C-0C6C-BC803AC998CD}"/>
              </a:ext>
            </a:extLst>
          </p:cNvPr>
          <p:cNvPicPr>
            <a:picLocks noChangeAspect="1"/>
          </p:cNvPicPr>
          <p:nvPr/>
        </p:nvPicPr>
        <p:blipFill>
          <a:blip r:embed="rId3"/>
          <a:stretch>
            <a:fillRect/>
          </a:stretch>
        </p:blipFill>
        <p:spPr>
          <a:xfrm>
            <a:off x="342900" y="577672"/>
            <a:ext cx="8458200" cy="5702655"/>
          </a:xfrm>
          <a:prstGeom prst="rect">
            <a:avLst/>
          </a:prstGeom>
        </p:spPr>
      </p:pic>
      <p:pic>
        <p:nvPicPr>
          <p:cNvPr id="6" name="Picture 5" descr="A child's drawing of a group of people&#10;&#10;Description automatically generated with low confidence">
            <a:extLst>
              <a:ext uri="{FF2B5EF4-FFF2-40B4-BE49-F238E27FC236}">
                <a16:creationId xmlns:a16="http://schemas.microsoft.com/office/drawing/2014/main" id="{09D190A3-91B5-8D6F-6606-533831393488}"/>
              </a:ext>
            </a:extLst>
          </p:cNvPr>
          <p:cNvPicPr>
            <a:picLocks noChangeAspect="1"/>
          </p:cNvPicPr>
          <p:nvPr/>
        </p:nvPicPr>
        <p:blipFill>
          <a:blip r:embed="rId4"/>
          <a:stretch>
            <a:fillRect/>
          </a:stretch>
        </p:blipFill>
        <p:spPr>
          <a:xfrm>
            <a:off x="342900" y="577672"/>
            <a:ext cx="8468732" cy="5702655"/>
          </a:xfrm>
          <a:prstGeom prst="rect">
            <a:avLst/>
          </a:prstGeom>
        </p:spPr>
      </p:pic>
      <p:sp>
        <p:nvSpPr>
          <p:cNvPr id="5" name="Slide Number Placeholder 4">
            <a:extLst>
              <a:ext uri="{FF2B5EF4-FFF2-40B4-BE49-F238E27FC236}">
                <a16:creationId xmlns:a16="http://schemas.microsoft.com/office/drawing/2014/main" id="{12F7C1FE-0B53-F0D6-80BD-FCCA5D557C83}"/>
              </a:ext>
            </a:extLst>
          </p:cNvPr>
          <p:cNvSpPr>
            <a:spLocks noGrp="1"/>
          </p:cNvSpPr>
          <p:nvPr>
            <p:ph type="sldNum" sz="quarter" idx="12"/>
          </p:nvPr>
        </p:nvSpPr>
        <p:spPr/>
        <p:txBody>
          <a:bodyPr/>
          <a:lstStyle/>
          <a:p>
            <a:fld id="{93322298-3BCB-BA49-A9B5-8033F80C8271}" type="slidenum">
              <a:rPr lang="en-US" smtClean="0"/>
              <a:pPr/>
              <a:t>19</a:t>
            </a:fld>
            <a:endParaRPr lang="en-US" dirty="0"/>
          </a:p>
        </p:txBody>
      </p:sp>
    </p:spTree>
    <p:extLst>
      <p:ext uri="{BB962C8B-B14F-4D97-AF65-F5344CB8AC3E}">
        <p14:creationId xmlns:p14="http://schemas.microsoft.com/office/powerpoint/2010/main" val="2197307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F66311-BA6A-D19A-7B0B-A08F8B6096DF}"/>
              </a:ext>
            </a:extLst>
          </p:cNvPr>
          <p:cNvSpPr>
            <a:spLocks noGrp="1"/>
          </p:cNvSpPr>
          <p:nvPr>
            <p:ph type="title"/>
          </p:nvPr>
        </p:nvSpPr>
        <p:spPr>
          <a:xfrm>
            <a:off x="1028699" y="294538"/>
            <a:ext cx="7421963" cy="1033669"/>
          </a:xfrm>
        </p:spPr>
        <p:txBody>
          <a:bodyPr>
            <a:normAutofit/>
          </a:bodyPr>
          <a:lstStyle/>
          <a:p>
            <a:r>
              <a:rPr lang="en-US" sz="3400" dirty="0">
                <a:solidFill>
                  <a:srgbClr val="FFFFFF"/>
                </a:solidFill>
              </a:rPr>
              <a:t>Topic Two: Intervention Guidance</a:t>
            </a:r>
          </a:p>
        </p:txBody>
      </p:sp>
      <p:sp>
        <p:nvSpPr>
          <p:cNvPr id="3" name="Content Placeholder 2">
            <a:extLst>
              <a:ext uri="{FF2B5EF4-FFF2-40B4-BE49-F238E27FC236}">
                <a16:creationId xmlns:a16="http://schemas.microsoft.com/office/drawing/2014/main" id="{1A81DE6B-61AE-79A6-5256-C7D80862416F}"/>
              </a:ext>
            </a:extLst>
          </p:cNvPr>
          <p:cNvSpPr>
            <a:spLocks noGrp="1"/>
          </p:cNvSpPr>
          <p:nvPr>
            <p:ph idx="1"/>
          </p:nvPr>
        </p:nvSpPr>
        <p:spPr>
          <a:xfrm>
            <a:off x="1028699" y="2150919"/>
            <a:ext cx="7293023" cy="4412544"/>
          </a:xfrm>
        </p:spPr>
        <p:txBody>
          <a:bodyPr anchor="ctr">
            <a:normAutofit/>
          </a:bodyPr>
          <a:lstStyle/>
          <a:p>
            <a:pPr marL="0" indent="0">
              <a:buNone/>
            </a:pPr>
            <a:r>
              <a:rPr lang="en-US" sz="2400" b="1" dirty="0">
                <a:solidFill>
                  <a:schemeClr val="tx2"/>
                </a:solidFill>
              </a:rPr>
              <a:t>Seven Intervention Guidance Understandings:</a:t>
            </a:r>
          </a:p>
          <a:p>
            <a:pPr marL="0" indent="0">
              <a:buNone/>
            </a:pPr>
            <a:endParaRPr lang="en-US" sz="800" b="1" dirty="0">
              <a:solidFill>
                <a:schemeClr val="tx2"/>
              </a:solidFill>
            </a:endParaRPr>
          </a:p>
          <a:p>
            <a:pPr marL="0" indent="0">
              <a:buNone/>
            </a:pPr>
            <a:r>
              <a:rPr lang="en-US" sz="1900" dirty="0">
                <a:solidFill>
                  <a:schemeClr val="tx2"/>
                </a:solidFill>
              </a:rPr>
              <a:t>6. Challenged Children Show Challenging Behavior</a:t>
            </a:r>
          </a:p>
          <a:p>
            <a:pPr marL="0" indent="0">
              <a:buNone/>
            </a:pPr>
            <a:endParaRPr lang="en-US" sz="800" dirty="0">
              <a:solidFill>
                <a:schemeClr val="tx2"/>
              </a:solidFill>
            </a:endParaRPr>
          </a:p>
          <a:p>
            <a:pPr marL="0" indent="0">
              <a:buNone/>
            </a:pPr>
            <a:r>
              <a:rPr lang="en-US" sz="1900" dirty="0">
                <a:solidFill>
                  <a:schemeClr val="tx2"/>
                </a:solidFill>
              </a:rPr>
              <a:t>7. Prevent the Stress-Conflict-Punishment Syndrome</a:t>
            </a:r>
          </a:p>
          <a:p>
            <a:pPr marL="0" indent="0">
              <a:buNone/>
            </a:pPr>
            <a:endParaRPr lang="en-US" sz="800" dirty="0">
              <a:solidFill>
                <a:schemeClr val="tx2"/>
              </a:solidFill>
            </a:endParaRPr>
          </a:p>
          <a:p>
            <a:pPr marL="0" indent="0">
              <a:buNone/>
            </a:pPr>
            <a:r>
              <a:rPr lang="en-US" sz="1900" dirty="0">
                <a:solidFill>
                  <a:schemeClr val="tx2"/>
                </a:solidFill>
              </a:rPr>
              <a:t>8. Use the Five-Finger Formula for Social Problem Solving</a:t>
            </a:r>
          </a:p>
          <a:p>
            <a:pPr marL="0" indent="0">
              <a:buNone/>
            </a:pPr>
            <a:endParaRPr lang="en-US" sz="800" dirty="0">
              <a:solidFill>
                <a:schemeClr val="tx2"/>
              </a:solidFill>
            </a:endParaRPr>
          </a:p>
          <a:p>
            <a:pPr marL="0" indent="0">
              <a:buNone/>
            </a:pPr>
            <a:r>
              <a:rPr lang="en-US" sz="1900" dirty="0">
                <a:solidFill>
                  <a:schemeClr val="tx2"/>
                </a:solidFill>
              </a:rPr>
              <a:t>9. Calm and Teach</a:t>
            </a:r>
          </a:p>
          <a:p>
            <a:pPr marL="0" indent="0">
              <a:buNone/>
            </a:pPr>
            <a:endParaRPr lang="en-US" sz="800" dirty="0">
              <a:solidFill>
                <a:schemeClr val="tx2"/>
              </a:solidFill>
            </a:endParaRPr>
          </a:p>
          <a:p>
            <a:pPr marL="0" indent="0">
              <a:buNone/>
            </a:pPr>
            <a:r>
              <a:rPr lang="en-US" sz="1900" dirty="0">
                <a:solidFill>
                  <a:schemeClr val="tx2"/>
                </a:solidFill>
              </a:rPr>
              <a:t>10. Practice Guidance Talks, Conflict Mediation, and Large Group Meetings</a:t>
            </a:r>
          </a:p>
          <a:p>
            <a:pPr marL="0" indent="0">
              <a:buNone/>
            </a:pPr>
            <a:endParaRPr lang="en-US" sz="800" dirty="0">
              <a:solidFill>
                <a:schemeClr val="tx2"/>
              </a:solidFill>
            </a:endParaRPr>
          </a:p>
          <a:p>
            <a:pPr marL="0" indent="0">
              <a:buNone/>
            </a:pPr>
            <a:r>
              <a:rPr lang="en-US" sz="1900" dirty="0">
                <a:solidFill>
                  <a:schemeClr val="tx2"/>
                </a:solidFill>
              </a:rPr>
              <a:t>11. Initiate Comprehensive Guidance</a:t>
            </a:r>
          </a:p>
          <a:p>
            <a:pPr marL="0" indent="0">
              <a:buNone/>
            </a:pPr>
            <a:endParaRPr lang="en-US" sz="800" dirty="0">
              <a:solidFill>
                <a:schemeClr val="tx2"/>
              </a:solidFill>
            </a:endParaRPr>
          </a:p>
          <a:p>
            <a:pPr marL="0" indent="0">
              <a:buNone/>
            </a:pPr>
            <a:r>
              <a:rPr lang="en-US" sz="2000" dirty="0">
                <a:solidFill>
                  <a:schemeClr val="tx2"/>
                </a:solidFill>
              </a:rPr>
              <a:t>12. Aspire to Liberation Teaching</a:t>
            </a:r>
          </a:p>
        </p:txBody>
      </p:sp>
      <p:sp>
        <p:nvSpPr>
          <p:cNvPr id="4" name="Slide Number Placeholder 3">
            <a:extLst>
              <a:ext uri="{FF2B5EF4-FFF2-40B4-BE49-F238E27FC236}">
                <a16:creationId xmlns:a16="http://schemas.microsoft.com/office/drawing/2014/main" id="{33EA7A07-4611-87CE-701B-FDDEAE2FF36E}"/>
              </a:ext>
            </a:extLst>
          </p:cNvPr>
          <p:cNvSpPr>
            <a:spLocks noGrp="1"/>
          </p:cNvSpPr>
          <p:nvPr>
            <p:ph type="sldNum" sz="quarter" idx="12"/>
          </p:nvPr>
        </p:nvSpPr>
        <p:spPr>
          <a:xfrm>
            <a:off x="8655627" y="6455431"/>
            <a:ext cx="457047" cy="365125"/>
          </a:xfrm>
        </p:spPr>
        <p:txBody>
          <a:bodyPr>
            <a:noAutofit/>
          </a:bodyPr>
          <a:lstStyle/>
          <a:p>
            <a:pPr>
              <a:spcAft>
                <a:spcPts val="600"/>
              </a:spcAft>
            </a:pPr>
            <a:fld id="{93322298-3BCB-BA49-A9B5-8033F80C8271}" type="slidenum">
              <a:rPr lang="en-US" sz="2000">
                <a:solidFill>
                  <a:schemeClr val="tx1"/>
                </a:solidFill>
              </a:rPr>
              <a:pPr>
                <a:spcAft>
                  <a:spcPts val="600"/>
                </a:spcAft>
              </a:pPr>
              <a:t>20</a:t>
            </a:fld>
            <a:endParaRPr lang="en-US" sz="2000" dirty="0">
              <a:solidFill>
                <a:schemeClr val="tx1"/>
              </a:solidFill>
            </a:endParaRPr>
          </a:p>
        </p:txBody>
      </p:sp>
    </p:spTree>
    <p:extLst>
      <p:ext uri="{BB962C8B-B14F-4D97-AF65-F5344CB8AC3E}">
        <p14:creationId xmlns:p14="http://schemas.microsoft.com/office/powerpoint/2010/main" val="3633739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388883" y="962167"/>
            <a:ext cx="2973557" cy="4743174"/>
          </a:xfrm>
        </p:spPr>
        <p:txBody>
          <a:bodyPr anchor="t">
            <a:normAutofit fontScale="90000"/>
          </a:bodyPr>
          <a:lstStyle/>
          <a:p>
            <a:br>
              <a:rPr lang="en-US" sz="3100" b="1" dirty="0">
                <a:solidFill>
                  <a:srgbClr val="7D497D"/>
                </a:solidFill>
              </a:rPr>
            </a:br>
            <a:r>
              <a:rPr lang="en-US" sz="3600" b="1" dirty="0">
                <a:solidFill>
                  <a:schemeClr val="accent6"/>
                </a:solidFill>
              </a:rPr>
              <a:t>Intervention Guidance</a:t>
            </a:r>
            <a:br>
              <a:rPr lang="en-US" sz="3400" b="1" dirty="0">
                <a:solidFill>
                  <a:schemeClr val="accent6"/>
                </a:solidFill>
              </a:rPr>
            </a:br>
            <a:r>
              <a:rPr lang="en-US" sz="3200" b="1" dirty="0">
                <a:solidFill>
                  <a:srgbClr val="7D497D"/>
                </a:solidFill>
              </a:rPr>
              <a:t> </a:t>
            </a:r>
            <a:br>
              <a:rPr lang="en-US" sz="3200" b="1" dirty="0"/>
            </a:br>
            <a:r>
              <a:rPr lang="en-US" sz="3200" b="1" u="sng" dirty="0">
                <a:solidFill>
                  <a:schemeClr val="tx2"/>
                </a:solidFill>
              </a:rPr>
              <a:t>Understanding Six</a:t>
            </a:r>
            <a:r>
              <a:rPr lang="en-US" sz="3200" b="1" dirty="0">
                <a:solidFill>
                  <a:schemeClr val="tx2"/>
                </a:solidFill>
              </a:rPr>
              <a:t>—</a:t>
            </a:r>
            <a:br>
              <a:rPr lang="en-US" sz="1300" b="1" dirty="0">
                <a:solidFill>
                  <a:schemeClr val="tx2"/>
                </a:solidFill>
              </a:rPr>
            </a:br>
            <a:br>
              <a:rPr lang="en-US" sz="1300" b="1" dirty="0">
                <a:solidFill>
                  <a:schemeClr val="tx2"/>
                </a:solidFill>
              </a:rPr>
            </a:br>
            <a:r>
              <a:rPr lang="en-US" sz="3200" b="1" dirty="0">
                <a:solidFill>
                  <a:schemeClr val="tx2"/>
                </a:solidFill>
              </a:rPr>
              <a:t>Challenged Children Show Challenging Behavior</a:t>
            </a:r>
            <a:br>
              <a:rPr lang="en-US" sz="3400" b="1" dirty="0">
                <a:solidFill>
                  <a:schemeClr val="tx2"/>
                </a:solidFill>
              </a:rPr>
            </a:br>
            <a:br>
              <a:rPr lang="en-US" sz="3400" b="1" dirty="0">
                <a:solidFill>
                  <a:schemeClr val="tx2"/>
                </a:solidFill>
              </a:rPr>
            </a:br>
            <a:br>
              <a:rPr lang="en-US" sz="3400" b="1" dirty="0">
                <a:solidFill>
                  <a:schemeClr val="tx2"/>
                </a:solidFill>
              </a:rPr>
            </a:br>
            <a:br>
              <a:rPr lang="en-US" sz="3400" b="1" dirty="0">
                <a:solidFill>
                  <a:schemeClr val="tx2"/>
                </a:solidFill>
              </a:rPr>
            </a:br>
            <a:br>
              <a:rPr lang="en-US" sz="3400" b="1" dirty="0">
                <a:solidFill>
                  <a:schemeClr val="tx2"/>
                </a:solidFill>
              </a:rPr>
            </a:br>
            <a:br>
              <a:rPr lang="en-US" sz="3100" b="1" dirty="0">
                <a:solidFill>
                  <a:schemeClr val="tx2"/>
                </a:solidFill>
              </a:rPr>
            </a:b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520965" y="1057413"/>
            <a:ext cx="4846971" cy="4743174"/>
          </a:xfrm>
        </p:spPr>
        <p:txBody>
          <a:bodyPr anchor="t">
            <a:normAutofit fontScale="92500"/>
          </a:bodyPr>
          <a:lstStyle/>
          <a:p>
            <a:pPr marL="0" marR="0" indent="0">
              <a:spcBef>
                <a:spcPts val="0"/>
              </a:spcBef>
              <a:spcAft>
                <a:spcPts val="600"/>
              </a:spcAft>
              <a:buNone/>
            </a:pPr>
            <a:r>
              <a:rPr lang="en-US" sz="2400" b="1" dirty="0">
                <a:solidFill>
                  <a:schemeClr val="tx2"/>
                </a:solidFill>
                <a:effectLst/>
                <a:latin typeface="Helvetica" pitchFamily="2" charset="0"/>
                <a:ea typeface="Times New Roman" panose="02020603050405020304" pitchFamily="18" charset="0"/>
                <a:cs typeface="Times New Roman" panose="02020603050405020304" pitchFamily="18" charset="0"/>
              </a:rPr>
              <a:t>U-6. Challenging behaviors are shown by challenged children.  </a:t>
            </a:r>
          </a:p>
          <a:p>
            <a:pPr marR="0">
              <a:spcBef>
                <a:spcPts val="0"/>
              </a:spcBef>
              <a:spcAft>
                <a:spcPts val="600"/>
              </a:spcAft>
              <a:buFont typeface="Arial" panose="020B0604020202020204" pitchFamily="34" charset="0"/>
              <a:buChar char="•"/>
            </a:pPr>
            <a:r>
              <a:rPr lang="en-US" sz="2400" dirty="0">
                <a:solidFill>
                  <a:schemeClr val="tx2"/>
                </a:solidFill>
                <a:effectLst/>
                <a:latin typeface="Helvetica" pitchFamily="2" charset="0"/>
                <a:ea typeface="Times New Roman" panose="02020603050405020304" pitchFamily="18" charset="0"/>
                <a:cs typeface="Times New Roman" panose="02020603050405020304" pitchFamily="18" charset="0"/>
              </a:rPr>
              <a:t>When young children have adverse experiences, they cannot manage their resulting high stress.  They seek to protect themselves and relieve the stress by showing </a:t>
            </a:r>
            <a:r>
              <a:rPr lang="en-US" sz="2400" i="1" dirty="0">
                <a:solidFill>
                  <a:schemeClr val="tx2"/>
                </a:solidFill>
                <a:effectLst/>
                <a:latin typeface="Helvetica" pitchFamily="2" charset="0"/>
                <a:ea typeface="Times New Roman" panose="02020603050405020304" pitchFamily="18" charset="0"/>
                <a:cs typeface="Times New Roman" panose="02020603050405020304" pitchFamily="18" charset="0"/>
              </a:rPr>
              <a:t>mistaken survival behaviors</a:t>
            </a:r>
            <a:r>
              <a:rPr lang="en-US" sz="2400" dirty="0">
                <a:solidFill>
                  <a:schemeClr val="tx2"/>
                </a:solidFill>
                <a:effectLst/>
                <a:latin typeface="Helvetica" pitchFamily="2" charset="0"/>
                <a:ea typeface="Times New Roman" panose="02020603050405020304" pitchFamily="18" charset="0"/>
                <a:cs typeface="Times New Roman" panose="02020603050405020304" pitchFamily="18" charset="0"/>
              </a:rPr>
              <a:t>.  </a:t>
            </a:r>
          </a:p>
          <a:p>
            <a:pPr marR="0">
              <a:spcBef>
                <a:spcPts val="0"/>
              </a:spcBef>
              <a:spcAft>
                <a:spcPts val="600"/>
              </a:spcAft>
              <a:buFont typeface="Arial" panose="020B0604020202020204" pitchFamily="34" charset="0"/>
              <a:buChar char="•"/>
            </a:pPr>
            <a:r>
              <a:rPr lang="en-US" sz="2400" dirty="0">
                <a:solidFill>
                  <a:schemeClr val="tx2"/>
                </a:solidFill>
                <a:latin typeface="Helvetica" pitchFamily="2" charset="0"/>
                <a:ea typeface="Times New Roman" panose="02020603050405020304" pitchFamily="18" charset="0"/>
                <a:cs typeface="Times New Roman" panose="02020603050405020304" pitchFamily="18" charset="0"/>
              </a:rPr>
              <a:t>TTs think of a survival behavior, like </a:t>
            </a:r>
            <a:r>
              <a:rPr lang="en-US" sz="2400" dirty="0">
                <a:solidFill>
                  <a:schemeClr val="tx2"/>
                </a:solidFill>
                <a:effectLst/>
                <a:latin typeface="Helvetica" pitchFamily="2" charset="0"/>
                <a:ea typeface="Times New Roman" panose="02020603050405020304" pitchFamily="18" charset="0"/>
                <a:cs typeface="Times New Roman" panose="02020603050405020304" pitchFamily="18" charset="0"/>
              </a:rPr>
              <a:t>aggression, not as “misbehavior” but as </a:t>
            </a:r>
            <a:r>
              <a:rPr lang="en-US" sz="2400" i="1" dirty="0">
                <a:solidFill>
                  <a:schemeClr val="tx2"/>
                </a:solidFill>
                <a:effectLst/>
                <a:latin typeface="Helvetica" pitchFamily="2" charset="0"/>
                <a:ea typeface="Times New Roman" panose="02020603050405020304" pitchFamily="18" charset="0"/>
                <a:cs typeface="Times New Roman" panose="02020603050405020304" pitchFamily="18" charset="0"/>
              </a:rPr>
              <a:t>mistaken behavior</a:t>
            </a:r>
            <a:r>
              <a:rPr lang="en-US" sz="2400" dirty="0">
                <a:solidFill>
                  <a:schemeClr val="tx2"/>
                </a:solidFill>
                <a:effectLst/>
                <a:latin typeface="Helvetica" pitchFamily="2" charset="0"/>
                <a:ea typeface="Times New Roman" panose="02020603050405020304" pitchFamily="18" charset="0"/>
                <a:cs typeface="Times New Roman" panose="02020603050405020304" pitchFamily="18" charset="0"/>
              </a:rPr>
              <a:t>. These kids need guidance not punishment</a:t>
            </a:r>
            <a:r>
              <a:rPr lang="en-US" sz="1700" dirty="0">
                <a:solidFill>
                  <a:schemeClr val="tx2"/>
                </a:solidFill>
                <a:effectLst/>
                <a:latin typeface="Helvetica" pitchFamily="2" charset="0"/>
                <a:ea typeface="Times New Roman" panose="02020603050405020304" pitchFamily="18" charset="0"/>
                <a:cs typeface="Times New Roman" panose="02020603050405020304" pitchFamily="18" charset="0"/>
              </a:rPr>
              <a:t>.</a:t>
            </a:r>
            <a:endParaRPr lang="en-US" sz="1700" dirty="0">
              <a:solidFill>
                <a:schemeClr val="tx2"/>
              </a:solidFill>
              <a:effectLst/>
              <a:latin typeface="Helvetica" pitchFamily="2" charset="0"/>
              <a:ea typeface="Calibri" panose="020F0502020204030204" pitchFamily="34"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9365CF32-A4A3-357C-46F7-DA772D500589}"/>
              </a:ext>
            </a:extLst>
          </p:cNvPr>
          <p:cNvSpPr>
            <a:spLocks noGrp="1"/>
          </p:cNvSpPr>
          <p:nvPr>
            <p:ph type="sldNum" sz="quarter" idx="12"/>
          </p:nvPr>
        </p:nvSpPr>
        <p:spPr/>
        <p:txBody>
          <a:bodyPr/>
          <a:lstStyle/>
          <a:p>
            <a:fld id="{93322298-3BCB-BA49-A9B5-8033F80C8271}" type="slidenum">
              <a:rPr lang="en-US" sz="2000" smtClean="0">
                <a:solidFill>
                  <a:schemeClr val="bg1"/>
                </a:solidFill>
              </a:rPr>
              <a:pPr/>
              <a:t>21</a:t>
            </a:fld>
            <a:endParaRPr lang="en-US" sz="2000" dirty="0">
              <a:solidFill>
                <a:schemeClr val="bg1"/>
              </a:solidFill>
            </a:endParaRPr>
          </a:p>
        </p:txBody>
      </p:sp>
    </p:spTree>
    <p:extLst>
      <p:ext uri="{BB962C8B-B14F-4D97-AF65-F5344CB8AC3E}">
        <p14:creationId xmlns:p14="http://schemas.microsoft.com/office/powerpoint/2010/main" val="670246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409903" y="788275"/>
            <a:ext cx="2953407" cy="5012311"/>
          </a:xfrm>
        </p:spPr>
        <p:txBody>
          <a:bodyPr anchor="t">
            <a:normAutofit fontScale="90000"/>
          </a:bodyPr>
          <a:lstStyle/>
          <a:p>
            <a:br>
              <a:rPr lang="en-US" sz="3100" b="1" dirty="0">
                <a:solidFill>
                  <a:srgbClr val="7D497D"/>
                </a:solidFill>
              </a:rPr>
            </a:br>
            <a:r>
              <a:rPr lang="en-US" sz="3600" b="1" dirty="0">
                <a:solidFill>
                  <a:schemeClr val="accent6"/>
                </a:solidFill>
              </a:rPr>
              <a:t>Intervention Guidance</a:t>
            </a:r>
            <a:br>
              <a:rPr lang="en-US" sz="3600" b="1" dirty="0">
                <a:solidFill>
                  <a:schemeClr val="accent6"/>
                </a:solidFill>
              </a:rPr>
            </a:br>
            <a:r>
              <a:rPr lang="en-US" sz="3100" b="1" dirty="0">
                <a:solidFill>
                  <a:srgbClr val="7D497D"/>
                </a:solidFill>
              </a:rPr>
              <a:t> </a:t>
            </a:r>
            <a:br>
              <a:rPr lang="en-US" sz="3100" b="1" dirty="0"/>
            </a:br>
            <a:r>
              <a:rPr lang="en-US" sz="3100" b="1" u="sng" dirty="0">
                <a:solidFill>
                  <a:schemeClr val="tx2"/>
                </a:solidFill>
              </a:rPr>
              <a:t>Understanding Seven</a:t>
            </a:r>
            <a:r>
              <a:rPr lang="en-US" sz="3100" b="1" dirty="0">
                <a:solidFill>
                  <a:schemeClr val="tx2"/>
                </a:solidFill>
              </a:rPr>
              <a:t>—</a:t>
            </a:r>
            <a:br>
              <a:rPr lang="en-US" sz="1300" b="1" dirty="0">
                <a:solidFill>
                  <a:schemeClr val="tx2"/>
                </a:solidFill>
              </a:rPr>
            </a:br>
            <a:br>
              <a:rPr lang="en-US" sz="1300" b="1" dirty="0">
                <a:solidFill>
                  <a:schemeClr val="tx2"/>
                </a:solidFill>
              </a:rPr>
            </a:br>
            <a:r>
              <a:rPr lang="en-US" sz="3100" b="1" dirty="0">
                <a:solidFill>
                  <a:schemeClr val="tx2"/>
                </a:solidFill>
              </a:rPr>
              <a:t>Preventing the Stress-Conflict-</a:t>
            </a:r>
            <a:br>
              <a:rPr lang="en-US" sz="3100" b="1" dirty="0">
                <a:solidFill>
                  <a:schemeClr val="tx2"/>
                </a:solidFill>
              </a:rPr>
            </a:br>
            <a:r>
              <a:rPr lang="en-US" sz="3100" b="1" dirty="0">
                <a:solidFill>
                  <a:schemeClr val="tx2"/>
                </a:solidFill>
              </a:rPr>
              <a:t>Punishment Syndrome</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573517" y="1057412"/>
            <a:ext cx="4939862" cy="4849401"/>
          </a:xfrm>
        </p:spPr>
        <p:txBody>
          <a:bodyPr anchor="t">
            <a:noAutofit/>
          </a:bodyPr>
          <a:lstStyle/>
          <a:p>
            <a:pPr marL="0" marR="0" indent="0">
              <a:spcBef>
                <a:spcPts val="0"/>
              </a:spcBef>
              <a:spcAft>
                <a:spcPts val="0"/>
              </a:spcAft>
              <a:buNone/>
            </a:pPr>
            <a:r>
              <a:rPr lang="en-US" sz="1700" b="1" dirty="0">
                <a:solidFill>
                  <a:schemeClr val="tx2"/>
                </a:solidFill>
                <a:effectLst/>
                <a:latin typeface="Helvetica" pitchFamily="2" charset="0"/>
                <a:ea typeface="Calibri" panose="020F0502020204030204" pitchFamily="34" charset="0"/>
                <a:cs typeface="Times New Roman" panose="02020603050405020304" pitchFamily="18" charset="0"/>
              </a:rPr>
              <a:t>U-7. </a:t>
            </a:r>
            <a:r>
              <a:rPr lang="en-US" sz="1700" b="1" dirty="0">
                <a:solidFill>
                  <a:schemeClr val="tx2"/>
                </a:solidFill>
                <a:effectLst/>
                <a:latin typeface="Helvetica" pitchFamily="2" charset="0"/>
                <a:ea typeface="Times New Roman" panose="02020603050405020304" pitchFamily="18" charset="0"/>
                <a:cs typeface="Times New Roman" panose="02020603050405020304" pitchFamily="18" charset="0"/>
              </a:rPr>
              <a:t>During conflicts, TTs do their best to sustain the trust-relationship, and to repair and improve the relationship afterwards.  TTs work to liberate children from </a:t>
            </a:r>
            <a:r>
              <a:rPr lang="en-US" sz="1700" b="1" dirty="0">
                <a:solidFill>
                  <a:schemeClr val="tx2"/>
                </a:solidFill>
                <a:latin typeface="Helvetica" pitchFamily="2" charset="0"/>
                <a:ea typeface="Times New Roman" panose="02020603050405020304" pitchFamily="18" charset="0"/>
                <a:cs typeface="Times New Roman" panose="02020603050405020304" pitchFamily="18" charset="0"/>
              </a:rPr>
              <a:t>a possible</a:t>
            </a:r>
            <a:r>
              <a:rPr lang="en-US" sz="1700" b="1" dirty="0">
                <a:solidFill>
                  <a:schemeClr val="tx2"/>
                </a:solidFill>
                <a:effectLst/>
                <a:latin typeface="Helvetica" pitchFamily="2" charset="0"/>
                <a:ea typeface="Times New Roman" panose="02020603050405020304" pitchFamily="18" charset="0"/>
                <a:cs typeface="Times New Roman" panose="02020603050405020304" pitchFamily="18" charset="0"/>
              </a:rPr>
              <a:t> </a:t>
            </a:r>
            <a:r>
              <a:rPr lang="en-US" sz="1700" b="1" u="sng" dirty="0">
                <a:solidFill>
                  <a:schemeClr val="tx2"/>
                </a:solidFill>
                <a:effectLst/>
                <a:latin typeface="Helvetica" pitchFamily="2" charset="0"/>
                <a:ea typeface="Times New Roman" panose="02020603050405020304" pitchFamily="18" charset="0"/>
                <a:cs typeface="Times New Roman" panose="02020603050405020304" pitchFamily="18" charset="0"/>
              </a:rPr>
              <a:t>Stress-Conflict-Punishment Syndrome</a:t>
            </a:r>
            <a:r>
              <a:rPr lang="en-US" sz="1700" b="1" dirty="0">
                <a:solidFill>
                  <a:schemeClr val="tx2"/>
                </a:solidFill>
                <a:latin typeface="Helvetica" pitchFamily="2" charset="0"/>
                <a:ea typeface="Times New Roman" panose="02020603050405020304" pitchFamily="18" charset="0"/>
                <a:cs typeface="Times New Roman" panose="02020603050405020304" pitchFamily="18" charset="0"/>
              </a:rPr>
              <a:t>:</a:t>
            </a:r>
            <a:endParaRPr lang="en-US" sz="1700" b="1" dirty="0">
              <a:solidFill>
                <a:schemeClr val="tx2"/>
              </a:solidFill>
              <a:latin typeface="Helvetica" pitchFamily="2" charset="0"/>
              <a:ea typeface="Calibri" panose="020F0502020204030204" pitchFamily="34" charset="0"/>
              <a:cs typeface="Times New Roman" panose="02020603050405020304" pitchFamily="18" charset="0"/>
            </a:endParaRPr>
          </a:p>
          <a:p>
            <a:pPr>
              <a:spcBef>
                <a:spcPts val="0"/>
              </a:spcBef>
              <a:buFont typeface="Arial"/>
              <a:buAutoNum type="arabicPeriod"/>
            </a:pPr>
            <a:endParaRPr lang="en-US" sz="800" dirty="0">
              <a:solidFill>
                <a:schemeClr val="tx2"/>
              </a:solidFill>
              <a:latin typeface="Helvetica" pitchFamily="2" charset="0"/>
              <a:ea typeface="Times New Roman" panose="02020603050405020304" pitchFamily="18" charset="0"/>
              <a:cs typeface="Times New Roman" panose="02020603050405020304" pitchFamily="18" charset="0"/>
            </a:endParaRPr>
          </a:p>
          <a:p>
            <a:pPr>
              <a:spcBef>
                <a:spcPts val="0"/>
              </a:spcBef>
              <a:buFont typeface="Arial"/>
              <a:buAutoNum type="arabicPeriod"/>
            </a:pPr>
            <a:r>
              <a:rPr lang="en-US" sz="1650" dirty="0">
                <a:solidFill>
                  <a:schemeClr val="tx2"/>
                </a:solidFill>
                <a:latin typeface="Helvetica" pitchFamily="2" charset="0"/>
                <a:ea typeface="Calibri" panose="020F0502020204030204" pitchFamily="34" charset="0"/>
                <a:cs typeface="Times New Roman" panose="02020603050405020304" pitchFamily="18" charset="0"/>
              </a:rPr>
              <a:t>Children have adverse experiences, ranging from “mild” (in adults’ thinking) to totally traumatic. They feel unmanageable </a:t>
            </a:r>
            <a:r>
              <a:rPr lang="en-US" sz="1650" u="sng" dirty="0">
                <a:solidFill>
                  <a:schemeClr val="tx2"/>
                </a:solidFill>
                <a:latin typeface="Helvetica" pitchFamily="2" charset="0"/>
                <a:ea typeface="Calibri" panose="020F0502020204030204" pitchFamily="34" charset="0"/>
                <a:cs typeface="Times New Roman" panose="02020603050405020304" pitchFamily="18" charset="0"/>
              </a:rPr>
              <a:t>stress.</a:t>
            </a:r>
          </a:p>
          <a:p>
            <a:pPr marR="0">
              <a:spcBef>
                <a:spcPts val="0"/>
              </a:spcBef>
              <a:spcAft>
                <a:spcPts val="0"/>
              </a:spcAft>
              <a:buAutoNum type="arabicPeriod"/>
            </a:pPr>
            <a:endParaRPr lang="en-US" sz="800" u="sng" dirty="0">
              <a:solidFill>
                <a:schemeClr val="tx2"/>
              </a:solidFill>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eriod"/>
            </a:pPr>
            <a:r>
              <a:rPr lang="en-US" sz="1650" dirty="0">
                <a:solidFill>
                  <a:schemeClr val="tx2"/>
                </a:solidFill>
                <a:effectLst/>
                <a:latin typeface="Helvetica" pitchFamily="2" charset="0"/>
                <a:ea typeface="Calibri" panose="020F0502020204030204" pitchFamily="34" charset="0"/>
                <a:cs typeface="Times New Roman" panose="02020603050405020304" pitchFamily="18" charset="0"/>
              </a:rPr>
              <a:t>Children show the mistaken survival behaviors   of psychologically fleeing, freezing</a:t>
            </a:r>
            <a:r>
              <a:rPr lang="en-US" sz="1650" dirty="0">
                <a:solidFill>
                  <a:schemeClr val="tx2"/>
                </a:solidFill>
                <a:latin typeface="Helvetica" pitchFamily="2" charset="0"/>
                <a:ea typeface="Calibri" panose="020F0502020204030204" pitchFamily="34" charset="0"/>
                <a:cs typeface="Times New Roman" panose="02020603050405020304" pitchFamily="18" charset="0"/>
              </a:rPr>
              <a:t>--acting out through</a:t>
            </a:r>
            <a:r>
              <a:rPr lang="en-US" sz="1650" dirty="0">
                <a:solidFill>
                  <a:schemeClr val="tx2"/>
                </a:solidFill>
                <a:effectLst/>
                <a:latin typeface="Helvetica" pitchFamily="2" charset="0"/>
                <a:ea typeface="Calibri" panose="020F0502020204030204" pitchFamily="34" charset="0"/>
                <a:cs typeface="Times New Roman" panose="02020603050405020304" pitchFamily="18" charset="0"/>
              </a:rPr>
              <a:t> aggression to relieve the stress.</a:t>
            </a:r>
          </a:p>
          <a:p>
            <a:pPr marR="0">
              <a:spcBef>
                <a:spcPts val="0"/>
              </a:spcBef>
              <a:spcAft>
                <a:spcPts val="0"/>
              </a:spcAft>
              <a:buAutoNum type="arabicPeriod"/>
            </a:pPr>
            <a:endParaRPr lang="en-US" sz="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eriod"/>
            </a:pPr>
            <a:r>
              <a:rPr lang="en-US" sz="1650" dirty="0">
                <a:solidFill>
                  <a:schemeClr val="tx2"/>
                </a:solidFill>
                <a:latin typeface="Helvetica" pitchFamily="2" charset="0"/>
                <a:ea typeface="Calibri" panose="020F0502020204030204" pitchFamily="34" charset="0"/>
                <a:cs typeface="Times New Roman" panose="02020603050405020304" pitchFamily="18" charset="0"/>
              </a:rPr>
              <a:t>Adults who misinterpret resulting conflicts as “misbehavior,” ”discipline” (punish) the child.</a:t>
            </a:r>
          </a:p>
          <a:p>
            <a:pPr marR="0">
              <a:spcBef>
                <a:spcPts val="0"/>
              </a:spcBef>
              <a:spcAft>
                <a:spcPts val="0"/>
              </a:spcAft>
              <a:buAutoNum type="arabicPeriod"/>
            </a:pPr>
            <a:endParaRPr lang="en-US" sz="800" dirty="0">
              <a:solidFill>
                <a:schemeClr val="tx2"/>
              </a:solidFill>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eriod"/>
            </a:pPr>
            <a:r>
              <a:rPr lang="en-US" sz="1650" dirty="0">
                <a:solidFill>
                  <a:schemeClr val="tx2"/>
                </a:solidFill>
                <a:latin typeface="Helvetica" pitchFamily="2" charset="0"/>
                <a:ea typeface="Calibri" panose="020F0502020204030204" pitchFamily="34" charset="0"/>
                <a:cs typeface="Times New Roman" panose="02020603050405020304" pitchFamily="18" charset="0"/>
              </a:rPr>
              <a:t>S</a:t>
            </a:r>
            <a:r>
              <a:rPr lang="en-US" sz="1650" dirty="0">
                <a:solidFill>
                  <a:schemeClr val="tx2"/>
                </a:solidFill>
                <a:effectLst/>
                <a:latin typeface="Helvetica" pitchFamily="2" charset="0"/>
                <a:ea typeface="Calibri" panose="020F0502020204030204" pitchFamily="34" charset="0"/>
                <a:cs typeface="Times New Roman" panose="02020603050405020304" pitchFamily="18" charset="0"/>
              </a:rPr>
              <a:t>chool-caused adverse experience make the child continue to feel unma</a:t>
            </a:r>
            <a:r>
              <a:rPr lang="en-US" sz="1650" dirty="0">
                <a:solidFill>
                  <a:schemeClr val="tx2"/>
                </a:solidFill>
                <a:latin typeface="Helvetica" pitchFamily="2" charset="0"/>
                <a:ea typeface="Calibri" panose="020F0502020204030204" pitchFamily="34" charset="0"/>
                <a:cs typeface="Times New Roman" panose="02020603050405020304" pitchFamily="18" charset="0"/>
              </a:rPr>
              <a:t>n</a:t>
            </a:r>
            <a:r>
              <a:rPr lang="en-US" sz="1650" dirty="0">
                <a:solidFill>
                  <a:schemeClr val="tx2"/>
                </a:solidFill>
                <a:effectLst/>
                <a:latin typeface="Helvetica" pitchFamily="2" charset="0"/>
                <a:ea typeface="Calibri" panose="020F0502020204030204" pitchFamily="34" charset="0"/>
                <a:cs typeface="Times New Roman" panose="02020603050405020304" pitchFamily="18" charset="0"/>
              </a:rPr>
              <a:t>ageable stress, and this cycle too easily repeats itself in the stress-conflict-punishment syndrome.</a:t>
            </a:r>
          </a:p>
          <a:p>
            <a:pPr marR="0">
              <a:spcBef>
                <a:spcPts val="0"/>
              </a:spcBef>
              <a:spcAft>
                <a:spcPts val="0"/>
              </a:spcAft>
              <a:buAutoNum type="arabicPeriod"/>
            </a:pPr>
            <a:endParaRPr lang="en-US" sz="16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eriod"/>
            </a:pPr>
            <a:endParaRPr lang="en-US" sz="16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600" dirty="0">
                <a:solidFill>
                  <a:schemeClr val="tx2"/>
                </a:solidFill>
                <a:effectLst/>
                <a:latin typeface="Helvetica" pitchFamily="2" charset="0"/>
                <a:ea typeface="Times New Roman" panose="02020603050405020304" pitchFamily="18" charset="0"/>
                <a:cs typeface="Times New Roman" panose="02020603050405020304" pitchFamily="18" charset="0"/>
              </a:rPr>
              <a:t> </a:t>
            </a:r>
            <a:endParaRPr lang="en-US" sz="16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600"/>
              </a:spcAft>
              <a:buNone/>
            </a:pPr>
            <a:endParaRPr lang="en-US" sz="1600" dirty="0">
              <a:solidFill>
                <a:schemeClr val="tx2"/>
              </a:solidFill>
              <a:effectLst/>
              <a:latin typeface="Helvetica" pitchFamily="2" charset="0"/>
              <a:ea typeface="Calibri" panose="020F0502020204030204" pitchFamily="34"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0F9955EF-D0BB-9FF8-A1A4-42F94EB851B7}"/>
              </a:ext>
            </a:extLst>
          </p:cNvPr>
          <p:cNvSpPr>
            <a:spLocks noGrp="1"/>
          </p:cNvSpPr>
          <p:nvPr>
            <p:ph type="sldNum" sz="quarter" idx="12"/>
          </p:nvPr>
        </p:nvSpPr>
        <p:spPr>
          <a:xfrm>
            <a:off x="6553200" y="6356350"/>
            <a:ext cx="2065283" cy="365125"/>
          </a:xfrm>
        </p:spPr>
        <p:txBody>
          <a:bodyPr/>
          <a:lstStyle/>
          <a:p>
            <a:fld id="{93322298-3BCB-BA49-A9B5-8033F80C8271}" type="slidenum">
              <a:rPr lang="en-US" sz="2000" smtClean="0">
                <a:solidFill>
                  <a:schemeClr val="bg1"/>
                </a:solidFill>
              </a:rPr>
              <a:pPr/>
              <a:t>22</a:t>
            </a:fld>
            <a:endParaRPr lang="en-US" sz="2000" dirty="0">
              <a:solidFill>
                <a:schemeClr val="bg1"/>
              </a:solidFill>
            </a:endParaRPr>
          </a:p>
        </p:txBody>
      </p:sp>
    </p:spTree>
    <p:extLst>
      <p:ext uri="{BB962C8B-B14F-4D97-AF65-F5344CB8AC3E}">
        <p14:creationId xmlns:p14="http://schemas.microsoft.com/office/powerpoint/2010/main" val="851772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304800" y="962166"/>
            <a:ext cx="3058510" cy="4421876"/>
          </a:xfrm>
        </p:spPr>
        <p:txBody>
          <a:bodyPr anchor="t">
            <a:normAutofit/>
          </a:bodyPr>
          <a:lstStyle/>
          <a:p>
            <a:r>
              <a:rPr lang="en-US" sz="3200" b="1" dirty="0">
                <a:solidFill>
                  <a:schemeClr val="accent6"/>
                </a:solidFill>
              </a:rPr>
              <a:t>Intervention Guidance</a:t>
            </a:r>
            <a:r>
              <a:rPr lang="en-US" sz="3100" b="1" dirty="0">
                <a:solidFill>
                  <a:srgbClr val="7D497D"/>
                </a:solidFill>
              </a:rPr>
              <a:t> </a:t>
            </a:r>
            <a:br>
              <a:rPr lang="en-US" sz="3100" b="1" dirty="0">
                <a:solidFill>
                  <a:srgbClr val="7D497D"/>
                </a:solidFill>
              </a:rPr>
            </a:br>
            <a:br>
              <a:rPr lang="en-US" sz="3100" b="1" dirty="0"/>
            </a:br>
            <a:r>
              <a:rPr lang="en-US" sz="2800" b="1" u="sng" dirty="0">
                <a:solidFill>
                  <a:schemeClr val="tx2"/>
                </a:solidFill>
              </a:rPr>
              <a:t>Understanding Eight</a:t>
            </a:r>
            <a:r>
              <a:rPr lang="en-US" sz="3100" b="1" dirty="0">
                <a:solidFill>
                  <a:schemeClr val="tx2"/>
                </a:solidFill>
              </a:rPr>
              <a:t>—</a:t>
            </a:r>
            <a:br>
              <a:rPr lang="en-US" sz="1200" b="1" dirty="0">
                <a:solidFill>
                  <a:schemeClr val="tx2"/>
                </a:solidFill>
              </a:rPr>
            </a:br>
            <a:br>
              <a:rPr lang="en-US" sz="1200" b="1" dirty="0">
                <a:solidFill>
                  <a:schemeClr val="tx2"/>
                </a:solidFill>
              </a:rPr>
            </a:br>
            <a:r>
              <a:rPr lang="en-US" sz="3100" b="1" dirty="0">
                <a:solidFill>
                  <a:schemeClr val="tx2"/>
                </a:solidFill>
              </a:rPr>
              <a:t>Five Finger Formula</a:t>
            </a:r>
            <a:br>
              <a:rPr lang="en-US" sz="3100" b="1" dirty="0">
                <a:solidFill>
                  <a:schemeClr val="tx2"/>
                </a:solidFill>
              </a:rPr>
            </a:b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363310" y="620110"/>
            <a:ext cx="5288074" cy="5085231"/>
          </a:xfrm>
        </p:spPr>
        <p:txBody>
          <a:bodyPr anchor="t">
            <a:noAutofit/>
          </a:bodyPr>
          <a:lstStyle/>
          <a:p>
            <a:pPr marL="0" indent="0">
              <a:spcBef>
                <a:spcPts val="0"/>
              </a:spcBef>
              <a:spcAft>
                <a:spcPts val="60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U-8. During</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 conflicts, </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TTs can use a general social proble</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m-</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solving model such as the Five Finger Formula. </a:t>
            </a:r>
            <a:endParaRPr lang="en-US" sz="1800" b="1"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indent="0">
              <a:spcBef>
                <a:spcPts val="0"/>
              </a:spcBef>
              <a:spcAft>
                <a:spcPts val="600"/>
              </a:spcAft>
              <a:buNone/>
            </a:pPr>
            <a:r>
              <a:rPr lang="en-US" sz="1750" b="1" u="sng" dirty="0">
                <a:solidFill>
                  <a:schemeClr val="tx2"/>
                </a:solidFill>
                <a:effectLst/>
                <a:latin typeface="Helvetica" pitchFamily="2" charset="0"/>
                <a:cs typeface="Times New Roman" panose="02020603050405020304" pitchFamily="18" charset="0"/>
              </a:rPr>
              <a:t>Thumb</a:t>
            </a:r>
            <a:r>
              <a:rPr lang="en-US" sz="1750" b="1" dirty="0">
                <a:solidFill>
                  <a:schemeClr val="tx2"/>
                </a:solidFill>
                <a:effectLst/>
                <a:latin typeface="Helvetica" pitchFamily="2" charset="0"/>
                <a:cs typeface="Times New Roman" panose="02020603050405020304" pitchFamily="18" charset="0"/>
              </a:rPr>
              <a:t>: </a:t>
            </a:r>
            <a:r>
              <a:rPr lang="en-US" sz="1750" dirty="0">
                <a:solidFill>
                  <a:schemeClr val="tx2"/>
                </a:solidFill>
                <a:effectLst/>
                <a:latin typeface="Helvetica" pitchFamily="2" charset="0"/>
                <a:cs typeface="Times New Roman" panose="02020603050405020304" pitchFamily="18" charset="0"/>
              </a:rPr>
              <a:t>Calm everyone down—yourself, too. Set the scene for the mediation. </a:t>
            </a:r>
          </a:p>
          <a:p>
            <a:pPr marL="0" indent="0">
              <a:spcBef>
                <a:spcPts val="0"/>
              </a:spcBef>
              <a:spcAft>
                <a:spcPts val="600"/>
              </a:spcAft>
              <a:buNone/>
            </a:pPr>
            <a:r>
              <a:rPr lang="en-US" sz="1750" b="1" u="sng" dirty="0">
                <a:solidFill>
                  <a:schemeClr val="tx2"/>
                </a:solidFill>
                <a:effectLst/>
                <a:latin typeface="Helvetica" pitchFamily="2" charset="0"/>
                <a:cs typeface="Times New Roman" panose="02020603050405020304" pitchFamily="18" charset="0"/>
              </a:rPr>
              <a:t>Pointer</a:t>
            </a:r>
            <a:r>
              <a:rPr lang="en-US" sz="1750" b="1" dirty="0">
                <a:solidFill>
                  <a:schemeClr val="tx2"/>
                </a:solidFill>
                <a:effectLst/>
                <a:latin typeface="Helvetica" pitchFamily="2" charset="0"/>
                <a:cs typeface="Times New Roman" panose="02020603050405020304" pitchFamily="18" charset="0"/>
              </a:rPr>
              <a:t>: </a:t>
            </a:r>
            <a:r>
              <a:rPr lang="en-US" sz="1750" dirty="0">
                <a:solidFill>
                  <a:schemeClr val="tx2"/>
                </a:solidFill>
                <a:effectLst/>
                <a:latin typeface="Helvetica" pitchFamily="2" charset="0"/>
                <a:cs typeface="Times New Roman" panose="02020603050405020304" pitchFamily="18" charset="0"/>
              </a:rPr>
              <a:t>Guide the children to </a:t>
            </a:r>
            <a:r>
              <a:rPr lang="en-US" sz="1750" dirty="0">
                <a:solidFill>
                  <a:schemeClr val="tx2"/>
                </a:solidFill>
                <a:latin typeface="Helvetica" pitchFamily="2" charset="0"/>
                <a:cs typeface="Times New Roman" panose="02020603050405020304" pitchFamily="18" charset="0"/>
              </a:rPr>
              <a:t>understand</a:t>
            </a:r>
            <a:r>
              <a:rPr lang="en-US" sz="1750" dirty="0">
                <a:solidFill>
                  <a:schemeClr val="tx2"/>
                </a:solidFill>
                <a:effectLst/>
                <a:latin typeface="Helvetica" pitchFamily="2" charset="0"/>
                <a:cs typeface="Times New Roman" panose="02020603050405020304" pitchFamily="18" charset="0"/>
              </a:rPr>
              <a:t> how each person sees the conflict. This step is key.  </a:t>
            </a:r>
            <a:r>
              <a:rPr lang="en-US" sz="1750" dirty="0">
                <a:solidFill>
                  <a:schemeClr val="tx2"/>
                </a:solidFill>
                <a:latin typeface="Helvetica" pitchFamily="2" charset="0"/>
                <a:cs typeface="Times New Roman" panose="02020603050405020304" pitchFamily="18" charset="0"/>
              </a:rPr>
              <a:t>All need to feel they have been heard.</a:t>
            </a:r>
            <a:endParaRPr lang="en-US" sz="1750" dirty="0">
              <a:solidFill>
                <a:schemeClr val="tx2"/>
              </a:solidFill>
              <a:effectLst/>
              <a:latin typeface="Helvetica" pitchFamily="2" charset="0"/>
              <a:cs typeface="Times New Roman" panose="02020603050405020304" pitchFamily="18" charset="0"/>
            </a:endParaRPr>
          </a:p>
          <a:p>
            <a:pPr marL="0" indent="0">
              <a:buNone/>
            </a:pPr>
            <a:r>
              <a:rPr lang="en-US" sz="1750" b="1" u="sng" dirty="0">
                <a:solidFill>
                  <a:schemeClr val="tx2"/>
                </a:solidFill>
                <a:effectLst/>
                <a:latin typeface="Helvetica" pitchFamily="2" charset="0"/>
                <a:cs typeface="Times New Roman" panose="02020603050405020304" pitchFamily="18" charset="0"/>
              </a:rPr>
              <a:t>Tall guy</a:t>
            </a:r>
            <a:r>
              <a:rPr lang="en-US" sz="1750" b="1" dirty="0">
                <a:solidFill>
                  <a:schemeClr val="tx2"/>
                </a:solidFill>
                <a:effectLst/>
                <a:latin typeface="Helvetica" pitchFamily="2" charset="0"/>
                <a:cs typeface="Times New Roman" panose="02020603050405020304" pitchFamily="18" charset="0"/>
              </a:rPr>
              <a:t>: </a:t>
            </a:r>
            <a:r>
              <a:rPr lang="en-US" sz="1750" dirty="0">
                <a:solidFill>
                  <a:schemeClr val="tx2"/>
                </a:solidFill>
                <a:effectLst/>
                <a:latin typeface="Helvetica" pitchFamily="2" charset="0"/>
                <a:cs typeface="Times New Roman" panose="02020603050405020304" pitchFamily="18" charset="0"/>
              </a:rPr>
              <a:t>Brainstorm possible solutions. Provide suggestions for children having limited language. Respect nonverbal </a:t>
            </a:r>
            <a:r>
              <a:rPr lang="en-US" sz="1750" dirty="0">
                <a:solidFill>
                  <a:schemeClr val="tx2"/>
                </a:solidFill>
                <a:latin typeface="Helvetica" pitchFamily="2" charset="0"/>
                <a:cs typeface="Times New Roman" panose="02020603050405020304" pitchFamily="18" charset="0"/>
              </a:rPr>
              <a:t>communication from all. </a:t>
            </a:r>
            <a:endParaRPr lang="en-US" sz="400" dirty="0">
              <a:solidFill>
                <a:schemeClr val="tx2"/>
              </a:solidFill>
              <a:latin typeface="Helvetica" pitchFamily="2" charset="0"/>
              <a:cs typeface="Times New Roman" panose="02020603050405020304" pitchFamily="18" charset="0"/>
            </a:endParaRPr>
          </a:p>
          <a:p>
            <a:pPr marL="0" indent="0">
              <a:buNone/>
            </a:pPr>
            <a:endParaRPr lang="en-US" sz="400" dirty="0">
              <a:solidFill>
                <a:schemeClr val="tx2"/>
              </a:solidFill>
              <a:latin typeface="Helvetica" pitchFamily="2" charset="0"/>
              <a:cs typeface="Times New Roman" panose="02020603050405020304" pitchFamily="18" charset="0"/>
            </a:endParaRPr>
          </a:p>
          <a:p>
            <a:pPr marL="0" indent="0">
              <a:buNone/>
            </a:pPr>
            <a:r>
              <a:rPr lang="en-US" sz="1750" b="1" u="sng" dirty="0">
                <a:solidFill>
                  <a:schemeClr val="tx2"/>
                </a:solidFill>
                <a:effectLst/>
                <a:latin typeface="Helvetica" pitchFamily="2" charset="0"/>
                <a:cs typeface="Times New Roman" panose="02020603050405020304" pitchFamily="18" charset="0"/>
              </a:rPr>
              <a:t>Ringer</a:t>
            </a:r>
            <a:r>
              <a:rPr lang="en-US" sz="1750" b="1" dirty="0">
                <a:solidFill>
                  <a:schemeClr val="tx2"/>
                </a:solidFill>
                <a:effectLst/>
                <a:latin typeface="Helvetica" pitchFamily="2" charset="0"/>
                <a:cs typeface="Times New Roman" panose="02020603050405020304" pitchFamily="18" charset="0"/>
              </a:rPr>
              <a:t>:</a:t>
            </a:r>
            <a:r>
              <a:rPr lang="en-US" sz="1750" dirty="0">
                <a:solidFill>
                  <a:schemeClr val="tx2"/>
                </a:solidFill>
                <a:effectLst/>
                <a:latin typeface="Helvetica" pitchFamily="2" charset="0"/>
                <a:cs typeface="Times New Roman" panose="02020603050405020304" pitchFamily="18" charset="0"/>
              </a:rPr>
              <a:t> Agree to one solution and try it. </a:t>
            </a:r>
            <a:r>
              <a:rPr lang="en-US" sz="1750" dirty="0">
                <a:solidFill>
                  <a:schemeClr val="tx2"/>
                </a:solidFill>
                <a:latin typeface="Helvetica" pitchFamily="2" charset="0"/>
                <a:cs typeface="Times New Roman" panose="02020603050405020304" pitchFamily="18" charset="0"/>
              </a:rPr>
              <a:t>S</a:t>
            </a:r>
            <a:r>
              <a:rPr lang="en-US" sz="1750" dirty="0">
                <a:solidFill>
                  <a:schemeClr val="tx2"/>
                </a:solidFill>
                <a:effectLst/>
                <a:latin typeface="Helvetica" pitchFamily="2" charset="0"/>
                <a:cs typeface="Times New Roman" panose="02020603050405020304" pitchFamily="18" charset="0"/>
              </a:rPr>
              <a:t>ometimes steps 3 and 4 naturally merge; this is fine. </a:t>
            </a:r>
            <a:endParaRPr lang="en-US" sz="400" dirty="0">
              <a:solidFill>
                <a:schemeClr val="tx2"/>
              </a:solidFill>
              <a:effectLst/>
              <a:latin typeface="Helvetica" pitchFamily="2" charset="0"/>
              <a:cs typeface="Times New Roman" panose="02020603050405020304" pitchFamily="18" charset="0"/>
            </a:endParaRPr>
          </a:p>
          <a:p>
            <a:pPr marL="0" indent="0">
              <a:buNone/>
            </a:pPr>
            <a:endParaRPr lang="en-US" sz="400" dirty="0">
              <a:solidFill>
                <a:schemeClr val="tx2"/>
              </a:solidFill>
              <a:effectLst/>
              <a:latin typeface="Helvetica" pitchFamily="2" charset="0"/>
              <a:cs typeface="Times New Roman" panose="02020603050405020304" pitchFamily="18" charset="0"/>
            </a:endParaRPr>
          </a:p>
          <a:p>
            <a:pPr marL="0" indent="0">
              <a:buNone/>
            </a:pPr>
            <a:r>
              <a:rPr lang="en-US" sz="1750" b="1" kern="0" dirty="0">
                <a:solidFill>
                  <a:schemeClr val="tx2"/>
                </a:solidFill>
                <a:effectLst/>
                <a:latin typeface="Helvetica" pitchFamily="2" charset="0"/>
                <a:ea typeface="Calibri" panose="020F0502020204030204" pitchFamily="34" charset="0"/>
                <a:cs typeface="Times New Roman" panose="02020603050405020304" pitchFamily="18" charset="0"/>
              </a:rPr>
              <a:t>Pinky:</a:t>
            </a:r>
            <a:r>
              <a:rPr lang="en-US" sz="1750" kern="0" dirty="0">
                <a:solidFill>
                  <a:schemeClr val="tx2"/>
                </a:solidFill>
                <a:effectLst/>
                <a:latin typeface="Helvetica" pitchFamily="2" charset="0"/>
                <a:ea typeface="Calibri" panose="020F0502020204030204" pitchFamily="34" charset="0"/>
                <a:cs typeface="Times New Roman" panose="02020603050405020304" pitchFamily="18" charset="0"/>
              </a:rPr>
              <a:t> Monitor solution-activity and positively acknowledge pro-social efforts. Hold follow-up guidance talks with individuals as needed. Discuss what children can do next time instead.</a:t>
            </a:r>
            <a:endParaRPr lang="en-US" sz="1750" kern="1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indent="0">
              <a:buNone/>
            </a:pPr>
            <a:endParaRPr lang="en-US" sz="1750" dirty="0">
              <a:solidFill>
                <a:schemeClr val="tx2"/>
              </a:solidFill>
              <a:effectLst/>
              <a:latin typeface="Times New Roman" panose="02020603050405020304" pitchFamily="18" charset="0"/>
              <a:cs typeface="Times New Roman" panose="02020603050405020304" pitchFamily="18" charset="0"/>
            </a:endParaRPr>
          </a:p>
          <a:p>
            <a:pPr marL="0" indent="0">
              <a:spcBef>
                <a:spcPts val="0"/>
              </a:spcBef>
              <a:spcAft>
                <a:spcPts val="600"/>
              </a:spcAft>
              <a:buNone/>
            </a:pPr>
            <a:endParaRPr lang="en-US" sz="175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endParaRPr lang="en-US" sz="175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4A13E4DE-C48C-0DB8-4C6A-6695C1E70BBC}"/>
              </a:ext>
            </a:extLst>
          </p:cNvPr>
          <p:cNvSpPr>
            <a:spLocks noGrp="1"/>
          </p:cNvSpPr>
          <p:nvPr>
            <p:ph type="sldNum" sz="quarter" idx="12"/>
          </p:nvPr>
        </p:nvSpPr>
        <p:spPr/>
        <p:txBody>
          <a:bodyPr/>
          <a:lstStyle/>
          <a:p>
            <a:fld id="{93322298-3BCB-BA49-A9B5-8033F80C8271}" type="slidenum">
              <a:rPr lang="en-US" sz="2000" smtClean="0">
                <a:solidFill>
                  <a:schemeClr val="bg1"/>
                </a:solidFill>
              </a:rPr>
              <a:pPr/>
              <a:t>23</a:t>
            </a:fld>
            <a:endParaRPr lang="en-US" sz="2000" dirty="0">
              <a:solidFill>
                <a:schemeClr val="bg1"/>
              </a:solidFill>
            </a:endParaRPr>
          </a:p>
        </p:txBody>
      </p:sp>
    </p:spTree>
    <p:extLst>
      <p:ext uri="{BB962C8B-B14F-4D97-AF65-F5344CB8AC3E}">
        <p14:creationId xmlns:p14="http://schemas.microsoft.com/office/powerpoint/2010/main" val="3775108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2D5A2C-3A92-2863-DA3C-16D815663A01}"/>
              </a:ext>
            </a:extLst>
          </p:cNvPr>
          <p:cNvSpPr>
            <a:spLocks noGrp="1"/>
          </p:cNvSpPr>
          <p:nvPr>
            <p:ph type="title"/>
          </p:nvPr>
        </p:nvSpPr>
        <p:spPr>
          <a:xfrm>
            <a:off x="628650" y="620742"/>
            <a:ext cx="7886700" cy="1325563"/>
          </a:xfrm>
        </p:spPr>
        <p:txBody>
          <a:bodyPr>
            <a:normAutofit/>
          </a:bodyPr>
          <a:lstStyle/>
          <a:p>
            <a:pPr>
              <a:lnSpc>
                <a:spcPct val="90000"/>
              </a:lnSpc>
            </a:pPr>
            <a:r>
              <a:rPr lang="en-US" sz="2800" b="1" dirty="0">
                <a:solidFill>
                  <a:srgbClr val="FFFFFF"/>
                </a:solidFill>
              </a:rPr>
              <a:t>An Illustration of the FFF Using Child Mediation </a:t>
            </a:r>
            <a:r>
              <a:rPr lang="en-US" sz="2000" b="1" dirty="0">
                <a:solidFill>
                  <a:srgbClr val="FFFFFF"/>
                </a:solidFill>
              </a:rPr>
              <a:t>(when the FFF is used more formally)</a:t>
            </a:r>
          </a:p>
        </p:txBody>
      </p:sp>
      <p:cxnSp>
        <p:nvCxnSpPr>
          <p:cNvPr id="12" name="Straight Connector 11">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CB1445-E5EF-5EA5-21DD-AAEBD8266DDC}"/>
              </a:ext>
            </a:extLst>
          </p:cNvPr>
          <p:cNvSpPr>
            <a:spLocks noGrp="1"/>
          </p:cNvSpPr>
          <p:nvPr>
            <p:ph sz="half" idx="1"/>
          </p:nvPr>
        </p:nvSpPr>
        <p:spPr>
          <a:xfrm>
            <a:off x="628650" y="2266345"/>
            <a:ext cx="3823335" cy="3910617"/>
          </a:xfrm>
        </p:spPr>
        <p:txBody>
          <a:bodyPr>
            <a:normAutofit/>
          </a:bodyPr>
          <a:lstStyle/>
          <a:p>
            <a:pPr marL="0" indent="0">
              <a:lnSpc>
                <a:spcPct val="90000"/>
              </a:lnSpc>
              <a:buNone/>
            </a:pPr>
            <a:r>
              <a:rPr lang="en-US" sz="1500" b="1" u="sng" dirty="0">
                <a:solidFill>
                  <a:srgbClr val="FFFFFF"/>
                </a:solidFill>
              </a:rPr>
              <a:t>The conflict</a:t>
            </a:r>
            <a:r>
              <a:rPr lang="en-US" sz="1500" b="1" dirty="0">
                <a:solidFill>
                  <a:srgbClr val="FFFFFF"/>
                </a:solidFill>
              </a:rPr>
              <a:t>.  </a:t>
            </a:r>
            <a:r>
              <a:rPr lang="en-US" sz="1500" dirty="0">
                <a:solidFill>
                  <a:srgbClr val="FFFFFF"/>
                </a:solidFill>
              </a:rPr>
              <a:t>Kayla likes to shoot hoops with a favorite ball, but today Shogi (like Yogi) has it. Kayla approaches Shogi with another ball, but the smaller boy won’t trade. Frustrated, Kayla knocks the “ball for big kids” out of Shogi’s hands. She grabs it and starts to shoot hoops. Shogi sits and yowls. </a:t>
            </a:r>
          </a:p>
          <a:p>
            <a:pPr marL="0" indent="0">
              <a:lnSpc>
                <a:spcPct val="90000"/>
              </a:lnSpc>
              <a:buNone/>
            </a:pPr>
            <a:endParaRPr lang="en-US" sz="1500" dirty="0">
              <a:solidFill>
                <a:srgbClr val="FFFFFF"/>
              </a:solidFill>
            </a:endParaRPr>
          </a:p>
          <a:p>
            <a:pPr marL="0" indent="0">
              <a:lnSpc>
                <a:spcPct val="90000"/>
              </a:lnSpc>
              <a:buNone/>
            </a:pPr>
            <a:r>
              <a:rPr lang="en-US" sz="1500" b="1" u="sng" dirty="0">
                <a:solidFill>
                  <a:srgbClr val="FFFFFF"/>
                </a:solidFill>
              </a:rPr>
              <a:t>Step 1.</a:t>
            </a:r>
            <a:r>
              <a:rPr lang="en-US" sz="1500" b="1" dirty="0">
                <a:solidFill>
                  <a:srgbClr val="FFFFFF"/>
                </a:solidFill>
              </a:rPr>
              <a:t> </a:t>
            </a:r>
            <a:r>
              <a:rPr lang="en-US" sz="1500" dirty="0">
                <a:solidFill>
                  <a:srgbClr val="FFFFFF"/>
                </a:solidFill>
              </a:rPr>
              <a:t>Teacher Kiko calms Shogi and looks at Kayla, who comes over holding the ball and says, “Shogi wouldn’t trade.”  Kiko says, "I think we have a problem here. “Let’s sit down, get cool, and work this out.” Kayla and Shogi both know Kiko is going to mediate. They sit down. Shogi follows Kiko’s lead and takes breaths. Kayla watches &amp; waits.  </a:t>
            </a:r>
          </a:p>
          <a:p>
            <a:pPr>
              <a:lnSpc>
                <a:spcPct val="90000"/>
              </a:lnSpc>
            </a:pPr>
            <a:endParaRPr lang="en-US" sz="1500" dirty="0">
              <a:solidFill>
                <a:srgbClr val="FFFFFF"/>
              </a:solidFill>
            </a:endParaRPr>
          </a:p>
        </p:txBody>
      </p:sp>
      <p:sp>
        <p:nvSpPr>
          <p:cNvPr id="4" name="Content Placeholder 3">
            <a:extLst>
              <a:ext uri="{FF2B5EF4-FFF2-40B4-BE49-F238E27FC236}">
                <a16:creationId xmlns:a16="http://schemas.microsoft.com/office/drawing/2014/main" id="{D0A22530-B280-7F5E-DFF2-EE0E2239A661}"/>
              </a:ext>
            </a:extLst>
          </p:cNvPr>
          <p:cNvSpPr>
            <a:spLocks noGrp="1"/>
          </p:cNvSpPr>
          <p:nvPr>
            <p:ph sz="half" idx="2"/>
          </p:nvPr>
        </p:nvSpPr>
        <p:spPr>
          <a:xfrm>
            <a:off x="4692015" y="2266344"/>
            <a:ext cx="3823335" cy="4176019"/>
          </a:xfrm>
        </p:spPr>
        <p:txBody>
          <a:bodyPr>
            <a:normAutofit/>
          </a:bodyPr>
          <a:lstStyle/>
          <a:p>
            <a:pPr marL="0" indent="0">
              <a:lnSpc>
                <a:spcPct val="90000"/>
              </a:lnSpc>
              <a:buNone/>
            </a:pPr>
            <a:r>
              <a:rPr lang="en-US" sz="1450" b="1" u="sng" dirty="0">
                <a:solidFill>
                  <a:srgbClr val="FFFFFF"/>
                </a:solidFill>
              </a:rPr>
              <a:t>Step 2</a:t>
            </a:r>
            <a:r>
              <a:rPr lang="en-US" sz="1450" dirty="0">
                <a:solidFill>
                  <a:srgbClr val="FFFFFF"/>
                </a:solidFill>
              </a:rPr>
              <a:t>. As Shogi shares, Kiko guides Kayla not to interrupt. Then Kiko gives Kayla a turn to share. Kiko repeats each child’s account, and the children nod that Kiko has it right. </a:t>
            </a:r>
          </a:p>
          <a:p>
            <a:pPr marL="0" indent="0">
              <a:lnSpc>
                <a:spcPct val="90000"/>
              </a:lnSpc>
              <a:buNone/>
            </a:pPr>
            <a:endParaRPr lang="en-US" sz="800" dirty="0">
              <a:solidFill>
                <a:srgbClr val="FFFFFF"/>
              </a:solidFill>
            </a:endParaRPr>
          </a:p>
          <a:p>
            <a:pPr marL="0" indent="0">
              <a:lnSpc>
                <a:spcPct val="90000"/>
              </a:lnSpc>
              <a:buNone/>
            </a:pPr>
            <a:r>
              <a:rPr lang="en-US" sz="1450" b="1" u="sng" dirty="0">
                <a:solidFill>
                  <a:srgbClr val="FFFFFF"/>
                </a:solidFill>
              </a:rPr>
              <a:t>Step 3. </a:t>
            </a:r>
            <a:r>
              <a:rPr lang="en-US" sz="1450" dirty="0">
                <a:solidFill>
                  <a:srgbClr val="FFFFFF"/>
                </a:solidFill>
              </a:rPr>
              <a:t>Kiko then says, “How can we fix this problem?” Realizing that she is not going to be punished, Kayla becomes less defensive. “Maybe Shogi could have a short turn, and then it is my turn.” Shogi nods that this will work.</a:t>
            </a:r>
          </a:p>
          <a:p>
            <a:pPr marL="0" indent="0">
              <a:lnSpc>
                <a:spcPct val="90000"/>
              </a:lnSpc>
              <a:buNone/>
            </a:pPr>
            <a:endParaRPr lang="en-US" sz="800" dirty="0">
              <a:solidFill>
                <a:srgbClr val="FFFFFF"/>
              </a:solidFill>
            </a:endParaRPr>
          </a:p>
          <a:p>
            <a:pPr marL="0" indent="0">
              <a:lnSpc>
                <a:spcPct val="90000"/>
              </a:lnSpc>
              <a:buNone/>
            </a:pPr>
            <a:r>
              <a:rPr lang="en-US" sz="1450" b="1" u="sng" dirty="0">
                <a:solidFill>
                  <a:srgbClr val="FFFFFF"/>
                </a:solidFill>
              </a:rPr>
              <a:t>Step 4. </a:t>
            </a:r>
            <a:r>
              <a:rPr lang="en-US" sz="1450" dirty="0">
                <a:solidFill>
                  <a:srgbClr val="FFFFFF"/>
                </a:solidFill>
              </a:rPr>
              <a:t>Having established his "playground creds," Shogi soon gives  the ball to Kayla. </a:t>
            </a:r>
          </a:p>
          <a:p>
            <a:pPr marL="0" indent="0">
              <a:lnSpc>
                <a:spcPct val="90000"/>
              </a:lnSpc>
              <a:buNone/>
            </a:pPr>
            <a:endParaRPr lang="en-US" sz="800" dirty="0">
              <a:solidFill>
                <a:srgbClr val="FFFFFF"/>
              </a:solidFill>
            </a:endParaRPr>
          </a:p>
          <a:p>
            <a:pPr marL="0" indent="0">
              <a:lnSpc>
                <a:spcPct val="90000"/>
              </a:lnSpc>
              <a:buNone/>
            </a:pPr>
            <a:r>
              <a:rPr lang="en-US" sz="1450" b="1" u="sng" dirty="0">
                <a:solidFill>
                  <a:srgbClr val="FFFFFF"/>
                </a:solidFill>
              </a:rPr>
              <a:t>Step 5. </a:t>
            </a:r>
            <a:r>
              <a:rPr lang="en-US" sz="1450" dirty="0">
                <a:solidFill>
                  <a:srgbClr val="FFFFFF"/>
                </a:solidFill>
              </a:rPr>
              <a:t>Kiko has an individual guidance talk with Kayla and asks her to think of and share a better response for “next time.” Kiko thanks Shogi.</a:t>
            </a:r>
          </a:p>
          <a:p>
            <a:pPr>
              <a:lnSpc>
                <a:spcPct val="90000"/>
              </a:lnSpc>
            </a:pPr>
            <a:endParaRPr lang="en-US" sz="1300" dirty="0">
              <a:solidFill>
                <a:srgbClr val="FFFFFF"/>
              </a:solidFill>
            </a:endParaRPr>
          </a:p>
        </p:txBody>
      </p:sp>
      <p:sp>
        <p:nvSpPr>
          <p:cNvPr id="5" name="Slide Number Placeholder 4">
            <a:extLst>
              <a:ext uri="{FF2B5EF4-FFF2-40B4-BE49-F238E27FC236}">
                <a16:creationId xmlns:a16="http://schemas.microsoft.com/office/drawing/2014/main" id="{23F6F618-BBBF-B12D-5839-BC1F978F9F32}"/>
              </a:ext>
            </a:extLst>
          </p:cNvPr>
          <p:cNvSpPr>
            <a:spLocks noGrp="1"/>
          </p:cNvSpPr>
          <p:nvPr>
            <p:ph type="sldNum" sz="quarter" idx="12"/>
          </p:nvPr>
        </p:nvSpPr>
        <p:spPr>
          <a:xfrm>
            <a:off x="6457950" y="6356350"/>
            <a:ext cx="2057400" cy="365125"/>
          </a:xfrm>
        </p:spPr>
        <p:txBody>
          <a:bodyPr>
            <a:noAutofit/>
          </a:bodyPr>
          <a:lstStyle/>
          <a:p>
            <a:pPr>
              <a:spcAft>
                <a:spcPts val="600"/>
              </a:spcAft>
            </a:pPr>
            <a:fld id="{93322298-3BCB-BA49-A9B5-8033F80C8271}" type="slidenum">
              <a:rPr lang="en-US" sz="2000">
                <a:solidFill>
                  <a:srgbClr val="FFFFFF"/>
                </a:solidFill>
              </a:rPr>
              <a:pPr>
                <a:spcAft>
                  <a:spcPts val="600"/>
                </a:spcAft>
              </a:pPr>
              <a:t>24</a:t>
            </a:fld>
            <a:endParaRPr lang="en-US" sz="2000" dirty="0">
              <a:solidFill>
                <a:srgbClr val="FFFFFF"/>
              </a:solidFill>
            </a:endParaRPr>
          </a:p>
        </p:txBody>
      </p:sp>
    </p:spTree>
    <p:extLst>
      <p:ext uri="{BB962C8B-B14F-4D97-AF65-F5344CB8AC3E}">
        <p14:creationId xmlns:p14="http://schemas.microsoft.com/office/powerpoint/2010/main" val="176485262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492616" y="962166"/>
            <a:ext cx="2870694" cy="4421876"/>
          </a:xfrm>
        </p:spPr>
        <p:txBody>
          <a:bodyPr anchor="t">
            <a:normAutofit fontScale="90000"/>
          </a:bodyPr>
          <a:lstStyle/>
          <a:p>
            <a:br>
              <a:rPr lang="en-US" sz="3100" b="1" dirty="0">
                <a:solidFill>
                  <a:srgbClr val="7D497D"/>
                </a:solidFill>
              </a:rPr>
            </a:br>
            <a:r>
              <a:rPr lang="en-US" sz="3600" b="1" dirty="0">
                <a:solidFill>
                  <a:schemeClr val="accent6"/>
                </a:solidFill>
              </a:rPr>
              <a:t>Intervention Guidance</a:t>
            </a:r>
            <a:br>
              <a:rPr lang="en-US" sz="3100" b="1" dirty="0">
                <a:solidFill>
                  <a:srgbClr val="7D497D"/>
                </a:solidFill>
              </a:rPr>
            </a:br>
            <a:r>
              <a:rPr lang="en-US" sz="3100" b="1" dirty="0">
                <a:solidFill>
                  <a:srgbClr val="7D497D"/>
                </a:solidFill>
              </a:rPr>
              <a:t> </a:t>
            </a:r>
            <a:br>
              <a:rPr lang="en-US" sz="3100" b="1" dirty="0"/>
            </a:br>
            <a:r>
              <a:rPr lang="en-US" sz="3100" b="1" u="sng" dirty="0">
                <a:solidFill>
                  <a:schemeClr val="tx2"/>
                </a:solidFill>
              </a:rPr>
              <a:t>Understanding Nine</a:t>
            </a:r>
            <a:r>
              <a:rPr lang="en-US" sz="3100" b="1" dirty="0">
                <a:solidFill>
                  <a:schemeClr val="tx2"/>
                </a:solidFill>
              </a:rPr>
              <a:t>—</a:t>
            </a:r>
            <a:br>
              <a:rPr lang="en-US" sz="3100" b="1" dirty="0">
                <a:solidFill>
                  <a:schemeClr val="tx2"/>
                </a:solidFill>
              </a:rPr>
            </a:br>
            <a:r>
              <a:rPr lang="en-US" sz="2900" b="1" cap="all" dirty="0">
                <a:solidFill>
                  <a:srgbClr val="7030A0"/>
                </a:solidFill>
              </a:rPr>
              <a:t>Slide One</a:t>
            </a:r>
            <a:r>
              <a:rPr lang="en-US" sz="3100" b="1" cap="all" dirty="0">
                <a:solidFill>
                  <a:srgbClr val="7030A0"/>
                </a:solidFill>
              </a:rPr>
              <a:t>:</a:t>
            </a:r>
            <a:br>
              <a:rPr lang="en-US" sz="1300" b="1" cap="all" dirty="0">
                <a:solidFill>
                  <a:schemeClr val="tx2"/>
                </a:solidFill>
              </a:rPr>
            </a:br>
            <a:br>
              <a:rPr lang="en-US" sz="1300" b="1" cap="all" dirty="0">
                <a:solidFill>
                  <a:schemeClr val="tx2"/>
                </a:solidFill>
              </a:rPr>
            </a:br>
            <a:r>
              <a:rPr lang="en-US" sz="3100" b="1" dirty="0">
                <a:solidFill>
                  <a:schemeClr val="tx2"/>
                </a:solidFill>
              </a:rPr>
              <a:t>Calm and Teach</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363310" y="962167"/>
            <a:ext cx="4846971" cy="4743174"/>
          </a:xfrm>
        </p:spPr>
        <p:txBody>
          <a:bodyPr anchor="t">
            <a:normAutofit fontScale="92500" lnSpcReduction="20000"/>
          </a:bodyPr>
          <a:lstStyle/>
          <a:p>
            <a:pPr marL="0" marR="0" indent="0">
              <a:spcBef>
                <a:spcPts val="0"/>
              </a:spcBef>
              <a:spcAft>
                <a:spcPts val="600"/>
              </a:spcAft>
              <a:buNone/>
            </a:pP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U-9.</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 When conflicts happen, four practices are key to intervention guidance: 1) Calm all first; 2) Use guidance talks with individual children; 3) Use conflict management with a small number.  4) Use group meetings when conflicts go public. </a:t>
            </a:r>
            <a:endParaRPr lang="en-US" sz="9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endParaRPr lang="en-US" sz="9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1) Calm all first</a:t>
            </a:r>
          </a:p>
          <a:p>
            <a:pPr marL="0" marR="0" indent="0">
              <a:lnSpc>
                <a:spcPct val="110000"/>
              </a:lnSpc>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•While upset, no one can resolve a conflict,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e</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specially children, but this includes you too.</a:t>
            </a:r>
          </a:p>
          <a:p>
            <a:pPr marL="0" marR="0" indent="0">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Suggest (perhaps model) a technique like taking deep breaths, or use reflective listening.</a:t>
            </a:r>
          </a:p>
          <a:p>
            <a:pPr marL="0" marR="0" indent="0">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If kids need time, give it to them, there or in another space. </a:t>
            </a:r>
          </a:p>
          <a:p>
            <a:pPr marL="0" marR="0" indent="0">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•Remember: A “time-out” is a </a:t>
            </a:r>
            <a:r>
              <a:rPr lang="en-US" sz="1800" u="sng" dirty="0">
                <a:solidFill>
                  <a:schemeClr val="tx2"/>
                </a:solidFill>
                <a:latin typeface="Helvetica" pitchFamily="2" charset="0"/>
                <a:ea typeface="Times New Roman" panose="02020603050405020304" pitchFamily="18" charset="0"/>
                <a:cs typeface="Times New Roman" panose="02020603050405020304" pitchFamily="18" charset="0"/>
              </a:rPr>
              <a:t>consequence</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 for something a child has done.  A </a:t>
            </a:r>
            <a:r>
              <a:rPr lang="en-US" sz="1800" i="1" dirty="0">
                <a:solidFill>
                  <a:schemeClr val="tx2"/>
                </a:solidFill>
                <a:latin typeface="Helvetica" pitchFamily="2" charset="0"/>
                <a:ea typeface="Times New Roman" panose="02020603050405020304" pitchFamily="18" charset="0"/>
                <a:cs typeface="Times New Roman" panose="02020603050405020304" pitchFamily="18" charset="0"/>
              </a:rPr>
              <a:t>cooling down time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is moving a child to another space to help them calm down so all can fix the problem.</a:t>
            </a:r>
            <a:endPar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600"/>
              </a:spcAft>
              <a:buNone/>
            </a:pPr>
            <a:endPar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11C8F3C8-F889-300A-54C6-78AC85B25012}"/>
              </a:ext>
            </a:extLst>
          </p:cNvPr>
          <p:cNvSpPr>
            <a:spLocks noGrp="1"/>
          </p:cNvSpPr>
          <p:nvPr>
            <p:ph type="sldNum" sz="quarter" idx="12"/>
          </p:nvPr>
        </p:nvSpPr>
        <p:spPr/>
        <p:txBody>
          <a:bodyPr/>
          <a:lstStyle/>
          <a:p>
            <a:fld id="{93322298-3BCB-BA49-A9B5-8033F80C8271}" type="slidenum">
              <a:rPr lang="en-US" sz="2000" smtClean="0">
                <a:solidFill>
                  <a:schemeClr val="bg1"/>
                </a:solidFill>
              </a:rPr>
              <a:pPr/>
              <a:t>25</a:t>
            </a:fld>
            <a:endParaRPr lang="en-US" sz="2000" dirty="0">
              <a:solidFill>
                <a:schemeClr val="bg1"/>
              </a:solidFill>
            </a:endParaRPr>
          </a:p>
        </p:txBody>
      </p:sp>
    </p:spTree>
    <p:extLst>
      <p:ext uri="{BB962C8B-B14F-4D97-AF65-F5344CB8AC3E}">
        <p14:creationId xmlns:p14="http://schemas.microsoft.com/office/powerpoint/2010/main" val="1924346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492616" y="962166"/>
            <a:ext cx="2870694" cy="4421876"/>
          </a:xfrm>
        </p:spPr>
        <p:txBody>
          <a:bodyPr anchor="t">
            <a:normAutofit fontScale="90000"/>
          </a:bodyPr>
          <a:lstStyle/>
          <a:p>
            <a:br>
              <a:rPr lang="en-US" sz="3100" b="1" dirty="0">
                <a:solidFill>
                  <a:srgbClr val="7D497D"/>
                </a:solidFill>
              </a:rPr>
            </a:br>
            <a:r>
              <a:rPr lang="en-US" sz="3600" b="1" dirty="0">
                <a:solidFill>
                  <a:schemeClr val="accent6"/>
                </a:solidFill>
              </a:rPr>
              <a:t>Intervention Guidance</a:t>
            </a:r>
            <a:br>
              <a:rPr lang="en-US" sz="3100" b="1" dirty="0">
                <a:solidFill>
                  <a:srgbClr val="7D497D"/>
                </a:solidFill>
              </a:rPr>
            </a:br>
            <a:r>
              <a:rPr lang="en-US" sz="3100" b="1" dirty="0">
                <a:solidFill>
                  <a:srgbClr val="7D497D"/>
                </a:solidFill>
              </a:rPr>
              <a:t> </a:t>
            </a:r>
            <a:br>
              <a:rPr lang="en-US" sz="3100" b="1" dirty="0"/>
            </a:br>
            <a:r>
              <a:rPr lang="en-US" sz="3100" b="1" u="sng" dirty="0">
                <a:solidFill>
                  <a:schemeClr val="tx2"/>
                </a:solidFill>
              </a:rPr>
              <a:t>Understanding Nine</a:t>
            </a:r>
            <a:r>
              <a:rPr lang="en-US" sz="3100" b="1" dirty="0">
                <a:solidFill>
                  <a:schemeClr val="tx2"/>
                </a:solidFill>
              </a:rPr>
              <a:t>—</a:t>
            </a:r>
            <a:br>
              <a:rPr lang="en-US" sz="3100" b="1" dirty="0">
                <a:solidFill>
                  <a:schemeClr val="tx2"/>
                </a:solidFill>
              </a:rPr>
            </a:br>
            <a:r>
              <a:rPr lang="en-US" sz="3100" b="1" cap="small" dirty="0">
                <a:solidFill>
                  <a:srgbClr val="7030A0"/>
                </a:solidFill>
              </a:rPr>
              <a:t>Slide Two:</a:t>
            </a:r>
            <a:br>
              <a:rPr lang="en-US" sz="1300" b="1" cap="small" dirty="0">
                <a:solidFill>
                  <a:srgbClr val="7030A0"/>
                </a:solidFill>
              </a:rPr>
            </a:br>
            <a:br>
              <a:rPr lang="en-US" sz="1300" b="1" cap="small" dirty="0">
                <a:solidFill>
                  <a:schemeClr val="tx2"/>
                </a:solidFill>
              </a:rPr>
            </a:br>
            <a:r>
              <a:rPr lang="en-US" sz="3100" b="1" dirty="0">
                <a:solidFill>
                  <a:schemeClr val="tx2"/>
                </a:solidFill>
              </a:rPr>
              <a:t>Guidance Talks</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363310" y="962167"/>
            <a:ext cx="4846971" cy="4743174"/>
          </a:xfrm>
        </p:spPr>
        <p:txBody>
          <a:bodyPr anchor="t">
            <a:normAutofit lnSpcReduction="10000"/>
          </a:bodyPr>
          <a:lstStyle/>
          <a:p>
            <a:pPr marL="0" marR="0" indent="0">
              <a:spcBef>
                <a:spcPts val="0"/>
              </a:spcBef>
              <a:spcAft>
                <a:spcPts val="60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2) Use guidance talks when individual children have conflicts.  </a:t>
            </a:r>
          </a:p>
          <a:p>
            <a:pPr marL="0" marR="0" indent="0">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Guidance talks are not “talking to” but talking </a:t>
            </a:r>
            <a:r>
              <a:rPr lang="en-US" sz="1800" u="sng" dirty="0">
                <a:solidFill>
                  <a:schemeClr val="tx2"/>
                </a:solidFill>
                <a:effectLst/>
                <a:latin typeface="Helvetica" pitchFamily="2" charset="0"/>
                <a:ea typeface="Times New Roman" panose="02020603050405020304" pitchFamily="18" charset="0"/>
                <a:cs typeface="Times New Roman" panose="02020603050405020304" pitchFamily="18" charset="0"/>
              </a:rPr>
              <a:t>with</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the child.</a:t>
            </a:r>
          </a:p>
          <a:p>
            <a:pPr marL="0" marR="0" indent="0">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TTs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use the FFF, but informally, and begin with the first step, calming.</a:t>
            </a:r>
          </a:p>
          <a:p>
            <a:pPr marL="0" marR="0" indent="0">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Guide the child to say their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side of what happened. Accept the child’s version as to how they saw it.</a:t>
            </a:r>
          </a:p>
          <a:p>
            <a:pPr marL="0" marR="0" indent="0">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Non-judgmentally, h</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elp the child understand the consequences of the conflict.</a:t>
            </a:r>
          </a:p>
          <a:p>
            <a:pPr marL="0" marR="0" indent="0">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•Ask the child how they can make things better. (Don’t force the child to say “I'm sorry.”)</a:t>
            </a:r>
          </a:p>
          <a:p>
            <a:pPr marL="0" marR="0" indent="0">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•Talk with the child about what they can do next time instead.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Sensitively follow-up.</a:t>
            </a:r>
            <a:endPar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0490E641-797B-9CC5-7735-5F0341E9BB16}"/>
              </a:ext>
            </a:extLst>
          </p:cNvPr>
          <p:cNvSpPr>
            <a:spLocks noGrp="1"/>
          </p:cNvSpPr>
          <p:nvPr>
            <p:ph type="sldNum" sz="quarter" idx="12"/>
          </p:nvPr>
        </p:nvSpPr>
        <p:spPr>
          <a:xfrm>
            <a:off x="6553200" y="6356350"/>
            <a:ext cx="2180898" cy="365125"/>
          </a:xfrm>
        </p:spPr>
        <p:txBody>
          <a:bodyPr/>
          <a:lstStyle/>
          <a:p>
            <a:fld id="{93322298-3BCB-BA49-A9B5-8033F80C8271}" type="slidenum">
              <a:rPr lang="en-US" sz="2000" smtClean="0">
                <a:solidFill>
                  <a:schemeClr val="bg1"/>
                </a:solidFill>
              </a:rPr>
              <a:pPr/>
              <a:t>26</a:t>
            </a:fld>
            <a:endParaRPr lang="en-US" sz="2000" dirty="0">
              <a:solidFill>
                <a:schemeClr val="bg1"/>
              </a:solidFill>
            </a:endParaRPr>
          </a:p>
        </p:txBody>
      </p:sp>
    </p:spTree>
    <p:extLst>
      <p:ext uri="{BB962C8B-B14F-4D97-AF65-F5344CB8AC3E}">
        <p14:creationId xmlns:p14="http://schemas.microsoft.com/office/powerpoint/2010/main" val="4149989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492616" y="972676"/>
            <a:ext cx="2870694" cy="4421876"/>
          </a:xfrm>
        </p:spPr>
        <p:txBody>
          <a:bodyPr anchor="t">
            <a:normAutofit fontScale="90000"/>
          </a:bodyPr>
          <a:lstStyle/>
          <a:p>
            <a:br>
              <a:rPr lang="en-US" sz="3100" b="1" dirty="0">
                <a:solidFill>
                  <a:srgbClr val="7D497D"/>
                </a:solidFill>
              </a:rPr>
            </a:br>
            <a:r>
              <a:rPr lang="en-US" sz="3600" b="1" dirty="0">
                <a:solidFill>
                  <a:schemeClr val="accent6"/>
                </a:solidFill>
              </a:rPr>
              <a:t>Intervention Guidance</a:t>
            </a:r>
            <a:br>
              <a:rPr lang="en-US" sz="3100" b="1" dirty="0">
                <a:solidFill>
                  <a:srgbClr val="7D497D"/>
                </a:solidFill>
              </a:rPr>
            </a:br>
            <a:r>
              <a:rPr lang="en-US" sz="3100" b="1" dirty="0">
                <a:solidFill>
                  <a:srgbClr val="7D497D"/>
                </a:solidFill>
              </a:rPr>
              <a:t> </a:t>
            </a:r>
            <a:br>
              <a:rPr lang="en-US" sz="3100" b="1" dirty="0"/>
            </a:br>
            <a:r>
              <a:rPr lang="en-US" sz="3100" b="1" u="sng" dirty="0">
                <a:solidFill>
                  <a:schemeClr val="tx2"/>
                </a:solidFill>
              </a:rPr>
              <a:t>Understanding Nine</a:t>
            </a:r>
            <a:r>
              <a:rPr lang="en-US" sz="3100" b="1" dirty="0">
                <a:solidFill>
                  <a:schemeClr val="tx2"/>
                </a:solidFill>
              </a:rPr>
              <a:t>—</a:t>
            </a:r>
            <a:br>
              <a:rPr lang="en-US" sz="3100" b="1" dirty="0">
                <a:solidFill>
                  <a:schemeClr val="tx2"/>
                </a:solidFill>
              </a:rPr>
            </a:br>
            <a:r>
              <a:rPr lang="en-US" sz="3100" b="1" cap="small" dirty="0">
                <a:solidFill>
                  <a:srgbClr val="7030A0"/>
                </a:solidFill>
              </a:rPr>
              <a:t>Slide Three:</a:t>
            </a:r>
            <a:br>
              <a:rPr lang="en-US" sz="1300" b="1" cap="small" dirty="0">
                <a:solidFill>
                  <a:srgbClr val="7030A0"/>
                </a:solidFill>
              </a:rPr>
            </a:br>
            <a:br>
              <a:rPr lang="en-US" sz="1300" b="1" cap="small" dirty="0">
                <a:solidFill>
                  <a:schemeClr val="tx2"/>
                </a:solidFill>
              </a:rPr>
            </a:br>
            <a:r>
              <a:rPr lang="en-US" sz="3100" b="1" dirty="0">
                <a:solidFill>
                  <a:schemeClr val="tx2"/>
                </a:solidFill>
              </a:rPr>
              <a:t>Conflict Mediation</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363310" y="962167"/>
            <a:ext cx="4846971" cy="4743174"/>
          </a:xfrm>
        </p:spPr>
        <p:txBody>
          <a:bodyPr anchor="t">
            <a:normAutofit lnSpcReduction="10000"/>
          </a:bodyPr>
          <a:lstStyle/>
          <a:p>
            <a:pPr marL="0" marR="0" indent="0">
              <a:spcBef>
                <a:spcPts val="0"/>
              </a:spcBef>
              <a:spcAft>
                <a:spcPts val="600"/>
              </a:spcAft>
              <a:buNone/>
            </a:pPr>
            <a:r>
              <a:rPr lang="en-US" sz="1750" b="1" dirty="0">
                <a:solidFill>
                  <a:schemeClr val="tx2"/>
                </a:solidFill>
                <a:effectLst/>
                <a:latin typeface="Helvetica" pitchFamily="2" charset="0"/>
                <a:ea typeface="Calibri" panose="020F0502020204030204" pitchFamily="34" charset="0"/>
                <a:cs typeface="Times New Roman" panose="02020603050405020304" pitchFamily="18" charset="0"/>
              </a:rPr>
              <a:t>3) Use conflict management when a small number are involved in a conflict.  Here, </a:t>
            </a:r>
            <a:r>
              <a:rPr lang="en-US" sz="1750" b="1" dirty="0">
                <a:solidFill>
                  <a:schemeClr val="tx2"/>
                </a:solidFill>
                <a:latin typeface="Helvetica" pitchFamily="2" charset="0"/>
                <a:ea typeface="Calibri" panose="020F0502020204030204" pitchFamily="34" charset="0"/>
                <a:cs typeface="Times New Roman" panose="02020603050405020304" pitchFamily="18" charset="0"/>
              </a:rPr>
              <a:t>TTs use the Five Finger Formula formally:</a:t>
            </a:r>
          </a:p>
          <a:p>
            <a:pPr marL="0" indent="0">
              <a:spcBef>
                <a:spcPts val="0"/>
              </a:spcBef>
              <a:spcAft>
                <a:spcPts val="600"/>
              </a:spcAft>
              <a:buNone/>
            </a:pPr>
            <a:r>
              <a:rPr lang="en-US" sz="1600" b="1" dirty="0">
                <a:solidFill>
                  <a:schemeClr val="tx2"/>
                </a:solidFill>
                <a:effectLst/>
                <a:latin typeface="Helvetica" pitchFamily="2" charset="0"/>
                <a:cs typeface="Times New Roman" panose="02020603050405020304" pitchFamily="18" charset="0"/>
              </a:rPr>
              <a:t>Thumb: </a:t>
            </a:r>
            <a:r>
              <a:rPr lang="en-US" sz="1600" dirty="0">
                <a:solidFill>
                  <a:schemeClr val="tx2"/>
                </a:solidFill>
                <a:effectLst/>
                <a:latin typeface="Helvetica" pitchFamily="2" charset="0"/>
                <a:cs typeface="Times New Roman" panose="02020603050405020304" pitchFamily="18" charset="0"/>
              </a:rPr>
              <a:t>Calm everyone down—yourself, too. Set the scene for the mediation. </a:t>
            </a:r>
          </a:p>
          <a:p>
            <a:pPr marL="0" indent="0">
              <a:spcBef>
                <a:spcPts val="0"/>
              </a:spcBef>
              <a:spcAft>
                <a:spcPts val="600"/>
              </a:spcAft>
              <a:buNone/>
            </a:pPr>
            <a:r>
              <a:rPr lang="en-US" sz="1600" b="1" dirty="0">
                <a:solidFill>
                  <a:schemeClr val="tx2"/>
                </a:solidFill>
                <a:effectLst/>
                <a:latin typeface="Helvetica" pitchFamily="2" charset="0"/>
                <a:cs typeface="Times New Roman" panose="02020603050405020304" pitchFamily="18" charset="0"/>
              </a:rPr>
              <a:t>Pointer: </a:t>
            </a:r>
            <a:r>
              <a:rPr lang="en-US" sz="1600" dirty="0">
                <a:solidFill>
                  <a:schemeClr val="tx2"/>
                </a:solidFill>
                <a:effectLst/>
                <a:latin typeface="Helvetica" pitchFamily="2" charset="0"/>
                <a:cs typeface="Times New Roman" panose="02020603050405020304" pitchFamily="18" charset="0"/>
              </a:rPr>
              <a:t>Guide the children to </a:t>
            </a:r>
            <a:r>
              <a:rPr lang="en-US" sz="1600" dirty="0">
                <a:solidFill>
                  <a:schemeClr val="tx2"/>
                </a:solidFill>
                <a:latin typeface="Helvetica" pitchFamily="2" charset="0"/>
                <a:cs typeface="Times New Roman" panose="02020603050405020304" pitchFamily="18" charset="0"/>
              </a:rPr>
              <a:t>understand</a:t>
            </a:r>
            <a:r>
              <a:rPr lang="en-US" sz="1600" dirty="0">
                <a:solidFill>
                  <a:schemeClr val="tx2"/>
                </a:solidFill>
                <a:effectLst/>
                <a:latin typeface="Helvetica" pitchFamily="2" charset="0"/>
                <a:cs typeface="Times New Roman" panose="02020603050405020304" pitchFamily="18" charset="0"/>
              </a:rPr>
              <a:t> how each person sees the conflict. This step is key.  </a:t>
            </a:r>
            <a:r>
              <a:rPr lang="en-US" sz="1600" dirty="0">
                <a:solidFill>
                  <a:schemeClr val="tx2"/>
                </a:solidFill>
                <a:latin typeface="Helvetica" pitchFamily="2" charset="0"/>
                <a:cs typeface="Times New Roman" panose="02020603050405020304" pitchFamily="18" charset="0"/>
              </a:rPr>
              <a:t>All need to feel they have been heard.</a:t>
            </a:r>
            <a:endParaRPr lang="en-US" sz="1600" dirty="0">
              <a:solidFill>
                <a:schemeClr val="tx2"/>
              </a:solidFill>
              <a:effectLst/>
              <a:latin typeface="Helvetica" pitchFamily="2" charset="0"/>
              <a:cs typeface="Times New Roman" panose="02020603050405020304" pitchFamily="18" charset="0"/>
            </a:endParaRPr>
          </a:p>
          <a:p>
            <a:pPr marL="0" indent="0">
              <a:buNone/>
            </a:pPr>
            <a:r>
              <a:rPr lang="en-US" sz="1600" b="1" dirty="0">
                <a:solidFill>
                  <a:schemeClr val="tx2"/>
                </a:solidFill>
                <a:effectLst/>
                <a:latin typeface="Helvetica" pitchFamily="2" charset="0"/>
                <a:cs typeface="Times New Roman" panose="02020603050405020304" pitchFamily="18" charset="0"/>
              </a:rPr>
              <a:t>Tall guy: </a:t>
            </a:r>
            <a:r>
              <a:rPr lang="en-US" sz="1600" dirty="0">
                <a:solidFill>
                  <a:schemeClr val="tx2"/>
                </a:solidFill>
                <a:effectLst/>
                <a:latin typeface="Helvetica" pitchFamily="2" charset="0"/>
                <a:cs typeface="Times New Roman" panose="02020603050405020304" pitchFamily="18" charset="0"/>
              </a:rPr>
              <a:t>Brainstorm possible solutions. Provide suggestions for children having limited language. Respect nonverbal </a:t>
            </a:r>
            <a:r>
              <a:rPr lang="en-US" sz="1600" dirty="0">
                <a:solidFill>
                  <a:schemeClr val="tx2"/>
                </a:solidFill>
                <a:latin typeface="Helvetica" pitchFamily="2" charset="0"/>
                <a:cs typeface="Times New Roman" panose="02020603050405020304" pitchFamily="18" charset="0"/>
              </a:rPr>
              <a:t>communication from all. </a:t>
            </a:r>
            <a:endParaRPr lang="en-US" sz="300" dirty="0">
              <a:solidFill>
                <a:schemeClr val="tx2"/>
              </a:solidFill>
              <a:latin typeface="Helvetica" pitchFamily="2" charset="0"/>
              <a:cs typeface="Times New Roman" panose="02020603050405020304" pitchFamily="18" charset="0"/>
            </a:endParaRPr>
          </a:p>
          <a:p>
            <a:pPr marL="0" indent="0">
              <a:buNone/>
            </a:pPr>
            <a:endParaRPr lang="en-US" sz="300" dirty="0">
              <a:solidFill>
                <a:schemeClr val="tx2"/>
              </a:solidFill>
              <a:latin typeface="Helvetica" pitchFamily="2" charset="0"/>
              <a:cs typeface="Times New Roman" panose="02020603050405020304" pitchFamily="18" charset="0"/>
            </a:endParaRPr>
          </a:p>
          <a:p>
            <a:pPr marL="0" indent="0">
              <a:buNone/>
            </a:pPr>
            <a:r>
              <a:rPr lang="en-US" sz="1600" b="1" dirty="0">
                <a:solidFill>
                  <a:schemeClr val="tx2"/>
                </a:solidFill>
                <a:effectLst/>
                <a:latin typeface="Helvetica" pitchFamily="2" charset="0"/>
                <a:cs typeface="Times New Roman" panose="02020603050405020304" pitchFamily="18" charset="0"/>
              </a:rPr>
              <a:t>Ringer:</a:t>
            </a:r>
            <a:r>
              <a:rPr lang="en-US" sz="1600" dirty="0">
                <a:solidFill>
                  <a:schemeClr val="tx2"/>
                </a:solidFill>
                <a:effectLst/>
                <a:latin typeface="Helvetica" pitchFamily="2" charset="0"/>
                <a:cs typeface="Times New Roman" panose="02020603050405020304" pitchFamily="18" charset="0"/>
              </a:rPr>
              <a:t> Agree to one solution and try it. </a:t>
            </a:r>
            <a:r>
              <a:rPr lang="en-US" sz="1600" dirty="0">
                <a:solidFill>
                  <a:schemeClr val="tx2"/>
                </a:solidFill>
                <a:latin typeface="Helvetica" pitchFamily="2" charset="0"/>
                <a:cs typeface="Times New Roman" panose="02020603050405020304" pitchFamily="18" charset="0"/>
              </a:rPr>
              <a:t>S</a:t>
            </a:r>
            <a:r>
              <a:rPr lang="en-US" sz="1600" dirty="0">
                <a:solidFill>
                  <a:schemeClr val="tx2"/>
                </a:solidFill>
                <a:effectLst/>
                <a:latin typeface="Helvetica" pitchFamily="2" charset="0"/>
                <a:cs typeface="Times New Roman" panose="02020603050405020304" pitchFamily="18" charset="0"/>
              </a:rPr>
              <a:t>ometimes steps 3 and 4 naturally merge; this is fine. </a:t>
            </a:r>
            <a:endParaRPr lang="en-US" sz="300" dirty="0">
              <a:solidFill>
                <a:schemeClr val="tx2"/>
              </a:solidFill>
              <a:effectLst/>
              <a:latin typeface="Helvetica" pitchFamily="2" charset="0"/>
              <a:cs typeface="Times New Roman" panose="02020603050405020304" pitchFamily="18" charset="0"/>
            </a:endParaRPr>
          </a:p>
          <a:p>
            <a:pPr marL="0" indent="0">
              <a:buNone/>
            </a:pPr>
            <a:endParaRPr lang="en-US" sz="300" dirty="0">
              <a:solidFill>
                <a:schemeClr val="tx2"/>
              </a:solidFill>
              <a:effectLst/>
              <a:latin typeface="Helvetica" pitchFamily="2" charset="0"/>
              <a:cs typeface="Times New Roman" panose="02020603050405020304" pitchFamily="18" charset="0"/>
            </a:endParaRPr>
          </a:p>
          <a:p>
            <a:pPr marL="0" indent="0">
              <a:buNone/>
            </a:pPr>
            <a:r>
              <a:rPr lang="en-US" sz="1600" b="1" kern="0" dirty="0">
                <a:solidFill>
                  <a:schemeClr val="tx2"/>
                </a:solidFill>
                <a:effectLst/>
                <a:latin typeface="Helvetica" pitchFamily="2" charset="0"/>
                <a:ea typeface="Calibri" panose="020F0502020204030204" pitchFamily="34" charset="0"/>
                <a:cs typeface="Times New Roman" panose="02020603050405020304" pitchFamily="18" charset="0"/>
              </a:rPr>
              <a:t>Pinky:</a:t>
            </a:r>
            <a:r>
              <a:rPr lang="en-US" sz="1600" kern="0" dirty="0">
                <a:solidFill>
                  <a:schemeClr val="tx2"/>
                </a:solidFill>
                <a:effectLst/>
                <a:latin typeface="Helvetica" pitchFamily="2" charset="0"/>
                <a:ea typeface="Calibri" panose="020F0502020204030204" pitchFamily="34" charset="0"/>
                <a:cs typeface="Times New Roman" panose="02020603050405020304" pitchFamily="18" charset="0"/>
              </a:rPr>
              <a:t> Monitor solution-activity and positively acknowledge cooperative efforts. Hold guidance talks with individuals as needed. Discuss what children can do next time instead.</a:t>
            </a:r>
            <a:endParaRPr lang="en-US" sz="1600" kern="1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600"/>
              </a:spcAft>
              <a:buNone/>
            </a:pPr>
            <a:endParaRPr lang="en-US" sz="1700" dirty="0">
              <a:effectLst/>
              <a:latin typeface="Helvetica" pitchFamily="2" charset="0"/>
              <a:ea typeface="Calibri" panose="020F0502020204030204" pitchFamily="34"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7D271BAF-57B4-CADD-2165-D10A96AF4C7B}"/>
              </a:ext>
            </a:extLst>
          </p:cNvPr>
          <p:cNvSpPr>
            <a:spLocks noGrp="1"/>
          </p:cNvSpPr>
          <p:nvPr>
            <p:ph type="sldNum" sz="quarter" idx="12"/>
          </p:nvPr>
        </p:nvSpPr>
        <p:spPr/>
        <p:txBody>
          <a:bodyPr/>
          <a:lstStyle/>
          <a:p>
            <a:fld id="{93322298-3BCB-BA49-A9B5-8033F80C8271}" type="slidenum">
              <a:rPr lang="en-US" sz="2000" smtClean="0">
                <a:solidFill>
                  <a:schemeClr val="bg1"/>
                </a:solidFill>
              </a:rPr>
              <a:pPr/>
              <a:t>27</a:t>
            </a:fld>
            <a:endParaRPr lang="en-US" sz="2000" dirty="0">
              <a:solidFill>
                <a:schemeClr val="bg1"/>
              </a:solidFill>
            </a:endParaRPr>
          </a:p>
        </p:txBody>
      </p:sp>
    </p:spTree>
    <p:extLst>
      <p:ext uri="{BB962C8B-B14F-4D97-AF65-F5344CB8AC3E}">
        <p14:creationId xmlns:p14="http://schemas.microsoft.com/office/powerpoint/2010/main" val="4044838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492616" y="962166"/>
            <a:ext cx="2870694" cy="4421876"/>
          </a:xfrm>
        </p:spPr>
        <p:txBody>
          <a:bodyPr anchor="t">
            <a:normAutofit fontScale="90000"/>
          </a:bodyPr>
          <a:lstStyle/>
          <a:p>
            <a:br>
              <a:rPr lang="en-US" sz="3100" b="1" dirty="0">
                <a:solidFill>
                  <a:srgbClr val="7D497D"/>
                </a:solidFill>
              </a:rPr>
            </a:br>
            <a:r>
              <a:rPr lang="en-US" sz="3600" b="1" dirty="0">
                <a:solidFill>
                  <a:schemeClr val="accent6"/>
                </a:solidFill>
              </a:rPr>
              <a:t>Intervention Guidance</a:t>
            </a:r>
            <a:br>
              <a:rPr lang="en-US" sz="3100" b="1" dirty="0">
                <a:solidFill>
                  <a:srgbClr val="7D497D"/>
                </a:solidFill>
              </a:rPr>
            </a:br>
            <a:r>
              <a:rPr lang="en-US" sz="3100" b="1" dirty="0">
                <a:solidFill>
                  <a:srgbClr val="7D497D"/>
                </a:solidFill>
              </a:rPr>
              <a:t> </a:t>
            </a:r>
            <a:br>
              <a:rPr lang="en-US" sz="3100" b="1" dirty="0"/>
            </a:br>
            <a:r>
              <a:rPr lang="en-US" sz="3100" b="1" u="sng" dirty="0">
                <a:solidFill>
                  <a:schemeClr val="tx2"/>
                </a:solidFill>
              </a:rPr>
              <a:t>Understanding Nine</a:t>
            </a:r>
            <a:r>
              <a:rPr lang="en-US" sz="3100" b="1" dirty="0">
                <a:solidFill>
                  <a:schemeClr val="tx2"/>
                </a:solidFill>
              </a:rPr>
              <a:t>—</a:t>
            </a:r>
            <a:br>
              <a:rPr lang="en-US" sz="3100" b="1" dirty="0">
                <a:solidFill>
                  <a:schemeClr val="tx2"/>
                </a:solidFill>
              </a:rPr>
            </a:br>
            <a:r>
              <a:rPr lang="en-US" sz="3100" b="1" cap="small" dirty="0">
                <a:solidFill>
                  <a:srgbClr val="7030A0"/>
                </a:solidFill>
              </a:rPr>
              <a:t>Slide Four:</a:t>
            </a:r>
            <a:br>
              <a:rPr lang="en-US" sz="1300" b="1" cap="small" dirty="0">
                <a:solidFill>
                  <a:srgbClr val="7030A0"/>
                </a:solidFill>
              </a:rPr>
            </a:br>
            <a:br>
              <a:rPr lang="en-US" sz="1300" b="1" cap="small" dirty="0">
                <a:solidFill>
                  <a:schemeClr val="tx2"/>
                </a:solidFill>
              </a:rPr>
            </a:br>
            <a:r>
              <a:rPr lang="en-US" sz="3100" b="1" dirty="0">
                <a:solidFill>
                  <a:schemeClr val="tx2"/>
                </a:solidFill>
              </a:rPr>
              <a:t>Large Group Meetings</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363310" y="962167"/>
            <a:ext cx="4992414" cy="4743174"/>
          </a:xfrm>
        </p:spPr>
        <p:txBody>
          <a:bodyPr anchor="t">
            <a:normAutofit lnSpcReduction="10000"/>
          </a:bodyPr>
          <a:lstStyle/>
          <a:p>
            <a:pPr marL="0" marR="0" indent="0">
              <a:spcBef>
                <a:spcPts val="0"/>
              </a:spcBef>
              <a:spcAft>
                <a:spcPts val="600"/>
              </a:spcAft>
              <a:buNone/>
            </a:pPr>
            <a:r>
              <a:rPr lang="en-US" sz="1700" b="1" dirty="0">
                <a:solidFill>
                  <a:schemeClr val="tx2"/>
                </a:solidFill>
                <a:effectLst/>
                <a:latin typeface="Helvetica" pitchFamily="2" charset="0"/>
                <a:ea typeface="Calibri" panose="020F0502020204030204" pitchFamily="34" charset="0"/>
                <a:cs typeface="Times New Roman" panose="02020603050405020304" pitchFamily="18" charset="0"/>
              </a:rPr>
              <a:t>4) Large group meetings.  The meetings are used in both developmental and intervention guidance.  In both, TTs use the FFF informally.</a:t>
            </a:r>
          </a:p>
          <a:p>
            <a:pPr marL="0" marR="0" indent="0">
              <a:spcBef>
                <a:spcPts val="0"/>
              </a:spcBef>
              <a:spcAft>
                <a:spcPts val="600"/>
              </a:spcAft>
              <a:buNone/>
            </a:pPr>
            <a:r>
              <a:rPr lang="en-US" sz="1700" dirty="0">
                <a:solidFill>
                  <a:schemeClr val="tx2"/>
                </a:solidFill>
                <a:latin typeface="Helvetica" pitchFamily="2" charset="0"/>
                <a:ea typeface="Calibri" panose="020F0502020204030204" pitchFamily="34" charset="0"/>
                <a:cs typeface="Times New Roman" panose="02020603050405020304" pitchFamily="18" charset="0"/>
              </a:rPr>
              <a:t>•</a:t>
            </a:r>
            <a:r>
              <a:rPr lang="en-US" sz="1700" dirty="0">
                <a:solidFill>
                  <a:schemeClr val="tx2"/>
                </a:solidFill>
                <a:effectLst/>
                <a:latin typeface="Helvetica" pitchFamily="2" charset="0"/>
                <a:ea typeface="Calibri" panose="020F0502020204030204" pitchFamily="34" charset="0"/>
                <a:cs typeface="Times New Roman" panose="02020603050405020304" pitchFamily="18" charset="0"/>
              </a:rPr>
              <a:t>Developmental guidance meetings set up a few community guidelines, like “Be friendly to our mates.” (Children decide on their own friends.)</a:t>
            </a:r>
          </a:p>
          <a:p>
            <a:pPr marL="0" indent="0">
              <a:spcBef>
                <a:spcPts val="0"/>
              </a:spcBef>
              <a:spcAft>
                <a:spcPts val="600"/>
              </a:spcAft>
              <a:buNone/>
            </a:pPr>
            <a:r>
              <a:rPr lang="en-US" sz="1700" dirty="0">
                <a:solidFill>
                  <a:schemeClr val="tx2"/>
                </a:solidFill>
                <a:latin typeface="Helvetica" pitchFamily="2" charset="0"/>
                <a:ea typeface="Calibri" panose="020F0502020204030204" pitchFamily="34" charset="0"/>
                <a:cs typeface="Times New Roman" panose="02020603050405020304" pitchFamily="18" charset="0"/>
              </a:rPr>
              <a:t>•</a:t>
            </a:r>
            <a:r>
              <a:rPr lang="en-US" sz="1700" b="1" dirty="0">
                <a:solidFill>
                  <a:schemeClr val="tx2"/>
                </a:solidFill>
                <a:latin typeface="Helvetica" pitchFamily="2" charset="0"/>
                <a:ea typeface="Calibri" panose="020F0502020204030204" pitchFamily="34" charset="0"/>
                <a:cs typeface="Times New Roman" panose="02020603050405020304" pitchFamily="18" charset="0"/>
              </a:rPr>
              <a:t>D.G</a:t>
            </a:r>
            <a:r>
              <a:rPr lang="en-US" sz="1700" dirty="0">
                <a:solidFill>
                  <a:schemeClr val="tx2"/>
                </a:solidFill>
                <a:latin typeface="Helvetica" pitchFamily="2" charset="0"/>
                <a:ea typeface="Calibri" panose="020F0502020204030204" pitchFamily="34" charset="0"/>
                <a:cs typeface="Times New Roman" panose="02020603050405020304" pitchFamily="18" charset="0"/>
              </a:rPr>
              <a:t>. meetings also set up group-meeting </a:t>
            </a:r>
            <a:r>
              <a:rPr lang="en-US" sz="1700" u="sng" dirty="0">
                <a:solidFill>
                  <a:schemeClr val="tx2"/>
                </a:solidFill>
                <a:latin typeface="Helvetica" pitchFamily="2" charset="0"/>
                <a:ea typeface="Calibri" panose="020F0502020204030204" pitchFamily="34" charset="0"/>
                <a:cs typeface="Times New Roman" panose="02020603050405020304" pitchFamily="18" charset="0"/>
              </a:rPr>
              <a:t>guide- lines</a:t>
            </a:r>
            <a:r>
              <a:rPr lang="en-US" sz="1700" dirty="0">
                <a:solidFill>
                  <a:schemeClr val="tx2"/>
                </a:solidFill>
                <a:latin typeface="Helvetica" pitchFamily="2" charset="0"/>
                <a:ea typeface="Calibri" panose="020F0502020204030204" pitchFamily="34" charset="0"/>
                <a:cs typeface="Times New Roman" panose="02020603050405020304" pitchFamily="18" charset="0"/>
              </a:rPr>
              <a:t> like “listen carefully” and “Don’t say names.”</a:t>
            </a:r>
            <a:endParaRPr lang="en-US" sz="800" dirty="0">
              <a:solidFill>
                <a:schemeClr val="tx2"/>
              </a:solidFill>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1700" dirty="0">
                <a:solidFill>
                  <a:schemeClr val="tx2"/>
                </a:solidFill>
                <a:latin typeface="Helvetica" pitchFamily="2" charset="0"/>
                <a:ea typeface="Calibri" panose="020F0502020204030204" pitchFamily="34" charset="0"/>
                <a:cs typeface="Times New Roman" panose="02020603050405020304" pitchFamily="18" charset="0"/>
              </a:rPr>
              <a:t>•</a:t>
            </a:r>
            <a:r>
              <a:rPr lang="en-US" sz="1700" dirty="0">
                <a:solidFill>
                  <a:schemeClr val="tx2"/>
                </a:solidFill>
                <a:effectLst/>
                <a:latin typeface="Helvetica" pitchFamily="2" charset="0"/>
                <a:ea typeface="Calibri" panose="020F0502020204030204" pitchFamily="34" charset="0"/>
                <a:cs typeface="Times New Roman" panose="02020603050405020304" pitchFamily="18" charset="0"/>
              </a:rPr>
              <a:t> </a:t>
            </a:r>
            <a:r>
              <a:rPr lang="en-US" sz="1700" b="1" dirty="0">
                <a:solidFill>
                  <a:schemeClr val="tx2"/>
                </a:solidFill>
                <a:effectLst/>
                <a:latin typeface="Helvetica" pitchFamily="2" charset="0"/>
                <a:ea typeface="Calibri" panose="020F0502020204030204" pitchFamily="34" charset="0"/>
                <a:cs typeface="Times New Roman" panose="02020603050405020304" pitchFamily="18" charset="0"/>
              </a:rPr>
              <a:t>I.G</a:t>
            </a:r>
            <a:r>
              <a:rPr lang="en-US" sz="1700" dirty="0">
                <a:solidFill>
                  <a:schemeClr val="tx2"/>
                </a:solidFill>
                <a:effectLst/>
                <a:latin typeface="Helvetica" pitchFamily="2" charset="0"/>
                <a:ea typeface="Calibri" panose="020F0502020204030204" pitchFamily="34" charset="0"/>
                <a:cs typeface="Times New Roman" panose="02020603050405020304" pitchFamily="18" charset="0"/>
              </a:rPr>
              <a:t>. meetings resolve problems that have gone public, like kids calling each other “butthead.”</a:t>
            </a:r>
          </a:p>
          <a:p>
            <a:pPr marL="0" marR="0" indent="0">
              <a:spcBef>
                <a:spcPts val="0"/>
              </a:spcBef>
              <a:spcAft>
                <a:spcPts val="600"/>
              </a:spcAft>
              <a:buNone/>
            </a:pPr>
            <a:r>
              <a:rPr lang="en-US" sz="1700" dirty="0">
                <a:solidFill>
                  <a:schemeClr val="tx2"/>
                </a:solidFill>
                <a:latin typeface="Helvetica" pitchFamily="2" charset="0"/>
                <a:ea typeface="Calibri" panose="020F0502020204030204" pitchFamily="34" charset="0"/>
                <a:cs typeface="Times New Roman" panose="02020603050405020304" pitchFamily="18" charset="0"/>
              </a:rPr>
              <a:t>•TTs guide the meetings so they model mutual respect, solve problems, and build group spirit.</a:t>
            </a:r>
            <a:endParaRPr lang="en-US" sz="17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1700" dirty="0">
                <a:solidFill>
                  <a:schemeClr val="tx2"/>
                </a:solidFill>
                <a:latin typeface="Helvetica" pitchFamily="2" charset="0"/>
                <a:ea typeface="Calibri" panose="020F0502020204030204" pitchFamily="34" charset="0"/>
                <a:cs typeface="Times New Roman" panose="02020603050405020304" pitchFamily="18" charset="0"/>
              </a:rPr>
              <a:t>•Group meetings are a guidance improvement on group punishments.</a:t>
            </a:r>
          </a:p>
          <a:p>
            <a:pPr marL="0" marR="0" indent="0">
              <a:spcBef>
                <a:spcPts val="0"/>
              </a:spcBef>
              <a:spcAft>
                <a:spcPts val="600"/>
              </a:spcAft>
              <a:buNone/>
            </a:pPr>
            <a:r>
              <a:rPr lang="en-US" sz="1700" dirty="0">
                <a:solidFill>
                  <a:schemeClr val="tx2"/>
                </a:solidFill>
                <a:latin typeface="Helvetica" pitchFamily="2" charset="0"/>
                <a:ea typeface="Calibri" panose="020F0502020204030204" pitchFamily="34" charset="0"/>
                <a:cs typeface="Times New Roman" panose="02020603050405020304" pitchFamily="18" charset="0"/>
              </a:rPr>
              <a:t>•Group meetings directly teach children for living in a democracy.</a:t>
            </a:r>
          </a:p>
          <a:p>
            <a:pPr marL="0" marR="0" indent="0">
              <a:spcBef>
                <a:spcPts val="0"/>
              </a:spcBef>
              <a:spcAft>
                <a:spcPts val="600"/>
              </a:spcAft>
              <a:buNone/>
            </a:pPr>
            <a:endParaRPr lang="en-US" sz="1700" dirty="0">
              <a:effectLst/>
              <a:latin typeface="Helvetica" pitchFamily="2" charset="0"/>
              <a:ea typeface="Calibri" panose="020F0502020204030204" pitchFamily="34"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B6E91BAF-44DE-AC5E-493C-DD9168EA43B5}"/>
              </a:ext>
            </a:extLst>
          </p:cNvPr>
          <p:cNvSpPr>
            <a:spLocks noGrp="1"/>
          </p:cNvSpPr>
          <p:nvPr>
            <p:ph type="sldNum" sz="quarter" idx="12"/>
          </p:nvPr>
        </p:nvSpPr>
        <p:spPr/>
        <p:txBody>
          <a:bodyPr/>
          <a:lstStyle/>
          <a:p>
            <a:fld id="{93322298-3BCB-BA49-A9B5-8033F80C8271}" type="slidenum">
              <a:rPr lang="en-US" sz="2000" smtClean="0">
                <a:solidFill>
                  <a:schemeClr val="bg1"/>
                </a:solidFill>
              </a:rPr>
              <a:pPr/>
              <a:t>28</a:t>
            </a:fld>
            <a:endParaRPr lang="en-US" sz="2000" dirty="0">
              <a:solidFill>
                <a:schemeClr val="bg1"/>
              </a:solidFill>
            </a:endParaRPr>
          </a:p>
        </p:txBody>
      </p:sp>
    </p:spTree>
    <p:extLst>
      <p:ext uri="{BB962C8B-B14F-4D97-AF65-F5344CB8AC3E}">
        <p14:creationId xmlns:p14="http://schemas.microsoft.com/office/powerpoint/2010/main" val="3899270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2D5A2C-3A92-2863-DA3C-16D815663A01}"/>
              </a:ext>
            </a:extLst>
          </p:cNvPr>
          <p:cNvSpPr>
            <a:spLocks noGrp="1"/>
          </p:cNvSpPr>
          <p:nvPr>
            <p:ph type="title"/>
          </p:nvPr>
        </p:nvSpPr>
        <p:spPr>
          <a:xfrm>
            <a:off x="628650" y="620742"/>
            <a:ext cx="7886700" cy="1325563"/>
          </a:xfrm>
        </p:spPr>
        <p:txBody>
          <a:bodyPr>
            <a:normAutofit/>
          </a:bodyPr>
          <a:lstStyle/>
          <a:p>
            <a:pPr>
              <a:lnSpc>
                <a:spcPct val="90000"/>
              </a:lnSpc>
            </a:pPr>
            <a:r>
              <a:rPr lang="en-US" sz="2800" b="1" dirty="0">
                <a:solidFill>
                  <a:srgbClr val="FFFFFF"/>
                </a:solidFill>
              </a:rPr>
              <a:t>An Illustration of an Intervention Large Group Meeting with Preschoolers</a:t>
            </a:r>
            <a:endParaRPr lang="en-US" sz="2000" b="1" dirty="0">
              <a:solidFill>
                <a:srgbClr val="FFFFFF"/>
              </a:solidFill>
            </a:endParaRPr>
          </a:p>
        </p:txBody>
      </p:sp>
      <p:cxnSp>
        <p:nvCxnSpPr>
          <p:cNvPr id="12" name="Straight Connector 11">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CB1445-E5EF-5EA5-21DD-AAEBD8266DDC}"/>
              </a:ext>
            </a:extLst>
          </p:cNvPr>
          <p:cNvSpPr>
            <a:spLocks noGrp="1"/>
          </p:cNvSpPr>
          <p:nvPr>
            <p:ph sz="half" idx="1"/>
          </p:nvPr>
        </p:nvSpPr>
        <p:spPr>
          <a:xfrm>
            <a:off x="498768" y="2002704"/>
            <a:ext cx="4073232" cy="4353643"/>
          </a:xfrm>
        </p:spPr>
        <p:txBody>
          <a:bodyPr>
            <a:normAutofit/>
          </a:bodyPr>
          <a:lstStyle/>
          <a:p>
            <a:pPr marL="0" indent="0">
              <a:buNone/>
            </a:pPr>
            <a:r>
              <a:rPr lang="en-US" sz="1450" dirty="0">
                <a:solidFill>
                  <a:srgbClr val="FFFFFF"/>
                </a:solidFill>
              </a:rPr>
              <a:t>In their regular morning meeting preschool Teachers Carla and Dyson introduce a four-sided climber they put up in the active play area.  They discuss with the children when it will be open, how many can be on it, and what being safe on the climber means.  On the second day, one child has fingers stepped on while climbing the ladder. Another child gets jostled on the top platform.  A 3rd child going down the slide bumps into a 4th child climbing up the slide.</a:t>
            </a:r>
          </a:p>
          <a:p>
            <a:pPr marL="0" indent="0">
              <a:buNone/>
            </a:pPr>
            <a:r>
              <a:rPr lang="en-US" sz="800" dirty="0">
                <a:solidFill>
                  <a:srgbClr val="FFFFFF"/>
                </a:solidFill>
              </a:rPr>
              <a:t>  </a:t>
            </a:r>
          </a:p>
          <a:p>
            <a:pPr marL="0" indent="0">
              <a:buNone/>
            </a:pPr>
            <a:r>
              <a:rPr lang="en-US" sz="1450" dirty="0">
                <a:solidFill>
                  <a:srgbClr val="FFFFFF"/>
                </a:solidFill>
              </a:rPr>
              <a:t>On this afternoon  the teaching team calls an unscheduled  group meeting.  Carla explains there have been some problems on the climber.  She asks children to share. Without naming names, the four do.  Loosely following the 5-finger formula, the TT asks the children how we can make sure the</a:t>
            </a:r>
          </a:p>
        </p:txBody>
      </p:sp>
      <p:sp>
        <p:nvSpPr>
          <p:cNvPr id="4" name="Content Placeholder 3">
            <a:extLst>
              <a:ext uri="{FF2B5EF4-FFF2-40B4-BE49-F238E27FC236}">
                <a16:creationId xmlns:a16="http://schemas.microsoft.com/office/drawing/2014/main" id="{D0A22530-B280-7F5E-DFF2-EE0E2239A661}"/>
              </a:ext>
            </a:extLst>
          </p:cNvPr>
          <p:cNvSpPr>
            <a:spLocks noGrp="1"/>
          </p:cNvSpPr>
          <p:nvPr>
            <p:ph sz="half" idx="2"/>
          </p:nvPr>
        </p:nvSpPr>
        <p:spPr>
          <a:xfrm>
            <a:off x="4692015" y="1946305"/>
            <a:ext cx="3953217" cy="4410045"/>
          </a:xfrm>
        </p:spPr>
        <p:txBody>
          <a:bodyPr>
            <a:noAutofit/>
          </a:bodyPr>
          <a:lstStyle/>
          <a:p>
            <a:pPr marL="0" indent="0">
              <a:buNone/>
            </a:pPr>
            <a:r>
              <a:rPr lang="en-US" sz="1450" dirty="0">
                <a:solidFill>
                  <a:srgbClr val="FFFFFF"/>
                </a:solidFill>
              </a:rPr>
              <a:t>climber is safe for all.  The children come up with ideas and Dyson interprets and records them on a big chart:  “Watch out when kids are climbing up.”   “No standing and give kids room for kids on top.”  “We go down the slide except for Fridays.”  Carla and Dyson especially liked the last idea.  It gave the group a chance for upper body exercise and was a functional calendar lesson.</a:t>
            </a:r>
          </a:p>
          <a:p>
            <a:pPr marL="0" indent="0">
              <a:buNone/>
            </a:pPr>
            <a:endParaRPr lang="en-US" sz="500" dirty="0">
              <a:solidFill>
                <a:srgbClr val="FFFFFF"/>
              </a:solidFill>
            </a:endParaRPr>
          </a:p>
          <a:p>
            <a:pPr marL="0" indent="0">
              <a:buNone/>
            </a:pPr>
            <a:r>
              <a:rPr lang="en-US" sz="1450" dirty="0">
                <a:solidFill>
                  <a:srgbClr val="FFFFFF"/>
                </a:solidFill>
              </a:rPr>
              <a:t>The group reviewed the guidelines at the next morning’s meeting and Carla posted them by the climber.  The guidelines worked.  Dyson later commented that when he was in school, the teachers would have just taken the climber down—a traditional “group punishment” that would have undermined group spirit and the children’s faith (trust) in the teacher. </a:t>
            </a:r>
          </a:p>
          <a:p>
            <a:pPr>
              <a:lnSpc>
                <a:spcPct val="90000"/>
              </a:lnSpc>
            </a:pPr>
            <a:endParaRPr lang="en-US" sz="1450" dirty="0">
              <a:solidFill>
                <a:srgbClr val="FFFFFF"/>
              </a:solidFill>
            </a:endParaRPr>
          </a:p>
        </p:txBody>
      </p:sp>
      <p:sp>
        <p:nvSpPr>
          <p:cNvPr id="5" name="Slide Number Placeholder 4">
            <a:extLst>
              <a:ext uri="{FF2B5EF4-FFF2-40B4-BE49-F238E27FC236}">
                <a16:creationId xmlns:a16="http://schemas.microsoft.com/office/drawing/2014/main" id="{23F6F618-BBBF-B12D-5839-BC1F978F9F32}"/>
              </a:ext>
            </a:extLst>
          </p:cNvPr>
          <p:cNvSpPr>
            <a:spLocks noGrp="1"/>
          </p:cNvSpPr>
          <p:nvPr>
            <p:ph type="sldNum" sz="quarter" idx="12"/>
          </p:nvPr>
        </p:nvSpPr>
        <p:spPr>
          <a:xfrm>
            <a:off x="6457950" y="6356350"/>
            <a:ext cx="2057400" cy="365125"/>
          </a:xfrm>
        </p:spPr>
        <p:txBody>
          <a:bodyPr>
            <a:noAutofit/>
          </a:bodyPr>
          <a:lstStyle/>
          <a:p>
            <a:pPr>
              <a:spcAft>
                <a:spcPts val="600"/>
              </a:spcAft>
            </a:pPr>
            <a:fld id="{93322298-3BCB-BA49-A9B5-8033F80C8271}" type="slidenum">
              <a:rPr lang="en-US" sz="2000">
                <a:solidFill>
                  <a:srgbClr val="FFFFFF"/>
                </a:solidFill>
              </a:rPr>
              <a:pPr>
                <a:spcAft>
                  <a:spcPts val="600"/>
                </a:spcAft>
              </a:pPr>
              <a:t>29</a:t>
            </a:fld>
            <a:endParaRPr lang="en-US" sz="2000" dirty="0">
              <a:solidFill>
                <a:srgbClr val="FFFFFF"/>
              </a:solidFill>
            </a:endParaRPr>
          </a:p>
        </p:txBody>
      </p:sp>
    </p:spTree>
    <p:extLst>
      <p:ext uri="{BB962C8B-B14F-4D97-AF65-F5344CB8AC3E}">
        <p14:creationId xmlns:p14="http://schemas.microsoft.com/office/powerpoint/2010/main" val="2184325734"/>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273269" y="962166"/>
            <a:ext cx="3090041" cy="4421876"/>
          </a:xfrm>
        </p:spPr>
        <p:txBody>
          <a:bodyPr anchor="t">
            <a:normAutofit/>
          </a:bodyPr>
          <a:lstStyle/>
          <a:p>
            <a:br>
              <a:rPr lang="en-US" sz="3100" b="1" dirty="0">
                <a:solidFill>
                  <a:srgbClr val="7D497D"/>
                </a:solidFill>
              </a:rPr>
            </a:br>
            <a:r>
              <a:rPr lang="en-US" sz="3200" b="1" dirty="0">
                <a:solidFill>
                  <a:schemeClr val="accent6"/>
                </a:solidFill>
              </a:rPr>
              <a:t>Intervention Guidance</a:t>
            </a:r>
            <a:br>
              <a:rPr lang="en-US" sz="3100" b="1" dirty="0">
                <a:solidFill>
                  <a:srgbClr val="7D497D"/>
                </a:solidFill>
              </a:rPr>
            </a:br>
            <a:r>
              <a:rPr lang="en-US" sz="3100" b="1" dirty="0">
                <a:solidFill>
                  <a:srgbClr val="7D497D"/>
                </a:solidFill>
              </a:rPr>
              <a:t> </a:t>
            </a:r>
            <a:br>
              <a:rPr lang="en-US" sz="3100" b="1" dirty="0"/>
            </a:br>
            <a:r>
              <a:rPr lang="en-US" sz="2800" b="1" u="sng" dirty="0">
                <a:solidFill>
                  <a:schemeClr val="tx2"/>
                </a:solidFill>
              </a:rPr>
              <a:t>Understanding Ten</a:t>
            </a:r>
            <a:r>
              <a:rPr lang="en-US" sz="2800" b="1" dirty="0">
                <a:solidFill>
                  <a:schemeClr val="tx2"/>
                </a:solidFill>
              </a:rPr>
              <a:t>—</a:t>
            </a:r>
            <a:br>
              <a:rPr lang="en-US" sz="2800" b="1" dirty="0">
                <a:solidFill>
                  <a:schemeClr val="tx2"/>
                </a:solidFill>
              </a:rPr>
            </a:br>
            <a:br>
              <a:rPr lang="en-US" sz="1200" b="1" dirty="0">
                <a:solidFill>
                  <a:schemeClr val="tx2"/>
                </a:solidFill>
              </a:rPr>
            </a:br>
            <a:r>
              <a:rPr lang="en-US" sz="3100" b="1" dirty="0">
                <a:solidFill>
                  <a:schemeClr val="tx2"/>
                </a:solidFill>
              </a:rPr>
              <a:t>Comprehensive Guidance</a:t>
            </a: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563007" y="801517"/>
            <a:ext cx="4846971" cy="5131692"/>
          </a:xfrm>
        </p:spPr>
        <p:txBody>
          <a:bodyPr anchor="t">
            <a:normAutofit lnSpcReduction="10000"/>
          </a:bodyPr>
          <a:lstStyle/>
          <a:p>
            <a:pPr marL="0" marR="0" indent="0">
              <a:spcBef>
                <a:spcPts val="0"/>
              </a:spcBef>
              <a:spcAft>
                <a:spcPts val="60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U.10. </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W</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hen children have severe conflicts, the TT uses </a:t>
            </a:r>
            <a:r>
              <a:rPr lang="en-US" sz="1800" b="1" u="sng" dirty="0">
                <a:solidFill>
                  <a:schemeClr val="tx2"/>
                </a:solidFill>
                <a:effectLst/>
                <a:latin typeface="Helvetica" pitchFamily="2" charset="0"/>
                <a:ea typeface="Times New Roman" panose="02020603050405020304" pitchFamily="18" charset="0"/>
                <a:cs typeface="Times New Roman" panose="02020603050405020304" pitchFamily="18" charset="0"/>
              </a:rPr>
              <a:t>comprehensive guidance</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 that includes staff and parents.</a:t>
            </a:r>
            <a:r>
              <a:rPr lang="en-US" sz="1100" b="1" dirty="0">
                <a:solidFill>
                  <a:schemeClr val="tx2"/>
                </a:solidFill>
                <a:effectLst/>
                <a:latin typeface="Helvetica" pitchFamily="2" charset="0"/>
              </a:rPr>
              <a:t> </a:t>
            </a:r>
          </a:p>
          <a:p>
            <a:pPr marL="0" marR="0" indent="0">
              <a:spcBef>
                <a:spcPts val="0"/>
              </a:spcBef>
              <a:spcAft>
                <a:spcPts val="600"/>
              </a:spcAft>
              <a:buNone/>
            </a:pPr>
            <a:endParaRPr lang="en-US" sz="1100" dirty="0">
              <a:solidFill>
                <a:schemeClr val="tx2"/>
              </a:solidFill>
              <a:latin typeface="Helvetica" pitchFamily="2" charset="0"/>
            </a:endParaRPr>
          </a:p>
          <a:p>
            <a:pPr marR="0">
              <a:spcBef>
                <a:spcPts val="0"/>
              </a:spcBef>
              <a:spcAft>
                <a:spcPts val="600"/>
              </a:spcAft>
              <a:buFont typeface="Arial" panose="020B0604020202020204" pitchFamily="34" charset="0"/>
              <a:buChar char="•"/>
            </a:pPr>
            <a:r>
              <a:rPr lang="en-US" sz="1800" dirty="0">
                <a:solidFill>
                  <a:schemeClr val="tx2"/>
                </a:solidFill>
                <a:effectLst/>
                <a:latin typeface="Helvetica" pitchFamily="2" charset="0"/>
              </a:rPr>
              <a:t>One teacher leads a team effort.  Meets with TT and other staff to discuss problem.</a:t>
            </a:r>
          </a:p>
          <a:p>
            <a:pPr marR="0">
              <a:spcBef>
                <a:spcPts val="0"/>
              </a:spcBef>
              <a:spcAft>
                <a:spcPts val="600"/>
              </a:spcAft>
              <a:buFont typeface="Arial" panose="020B0604020202020204" pitchFamily="34" charset="0"/>
              <a:buChar char="•"/>
            </a:pPr>
            <a:r>
              <a:rPr lang="en-US" sz="1800" dirty="0">
                <a:solidFill>
                  <a:schemeClr val="tx2"/>
                </a:solidFill>
                <a:latin typeface="Helvetica" pitchFamily="2" charset="0"/>
              </a:rPr>
              <a:t>TT Holds meeting with family using compliment sandwich approach and inviting input.  </a:t>
            </a:r>
          </a:p>
          <a:p>
            <a:pPr marR="0">
              <a:spcBef>
                <a:spcPts val="0"/>
              </a:spcBef>
              <a:spcAft>
                <a:spcPts val="600"/>
              </a:spcAft>
              <a:buFont typeface="Arial" panose="020B0604020202020204" pitchFamily="34" charset="0"/>
              <a:buChar char="•"/>
            </a:pPr>
            <a:r>
              <a:rPr lang="en-US" sz="1800" dirty="0">
                <a:solidFill>
                  <a:schemeClr val="tx2"/>
                </a:solidFill>
                <a:latin typeface="Helvetica" pitchFamily="2" charset="0"/>
              </a:rPr>
              <a:t>Together, complete </a:t>
            </a:r>
            <a:r>
              <a:rPr lang="en-US" sz="1800" b="1" dirty="0">
                <a:solidFill>
                  <a:schemeClr val="tx2"/>
                </a:solidFill>
                <a:latin typeface="Helvetica" pitchFamily="2" charset="0"/>
              </a:rPr>
              <a:t>Individual Guidance Plan</a:t>
            </a:r>
            <a:r>
              <a:rPr lang="en-US" sz="1800" dirty="0">
                <a:solidFill>
                  <a:schemeClr val="tx2"/>
                </a:solidFill>
                <a:latin typeface="Helvetica" pitchFamily="2" charset="0"/>
              </a:rPr>
              <a:t> (Download from dangartrell.net).</a:t>
            </a:r>
          </a:p>
          <a:p>
            <a:pPr marR="0">
              <a:spcBef>
                <a:spcPts val="0"/>
              </a:spcBef>
              <a:spcAft>
                <a:spcPts val="600"/>
              </a:spcAft>
              <a:buFont typeface="Arial" panose="020B0604020202020204" pitchFamily="34" charset="0"/>
              <a:buChar char="•"/>
            </a:pPr>
            <a:r>
              <a:rPr lang="en-US" sz="1800" dirty="0">
                <a:solidFill>
                  <a:schemeClr val="tx2"/>
                </a:solidFill>
                <a:effectLst/>
                <a:latin typeface="Helvetica" pitchFamily="2" charset="0"/>
              </a:rPr>
              <a:t>Lead oversees </a:t>
            </a:r>
            <a:r>
              <a:rPr lang="en-US" sz="1800" dirty="0">
                <a:solidFill>
                  <a:schemeClr val="tx2"/>
                </a:solidFill>
                <a:latin typeface="Helvetica" pitchFamily="2" charset="0"/>
              </a:rPr>
              <a:t>IGP implementation.  Holds follow-up meeting if needed.</a:t>
            </a:r>
          </a:p>
          <a:p>
            <a:pPr marR="0">
              <a:spcBef>
                <a:spcPts val="0"/>
              </a:spcBef>
              <a:spcAft>
                <a:spcPts val="600"/>
              </a:spcAft>
              <a:buFont typeface="Arial" panose="020B0604020202020204" pitchFamily="34" charset="0"/>
              <a:buChar char="•"/>
            </a:pPr>
            <a:r>
              <a:rPr lang="en-US" sz="1800" dirty="0">
                <a:solidFill>
                  <a:schemeClr val="tx2"/>
                </a:solidFill>
                <a:latin typeface="Helvetica" pitchFamily="2" charset="0"/>
              </a:rPr>
              <a:t>TT n</a:t>
            </a:r>
            <a:r>
              <a:rPr lang="en-US" sz="1800" dirty="0">
                <a:solidFill>
                  <a:schemeClr val="tx2"/>
                </a:solidFill>
                <a:effectLst/>
                <a:latin typeface="Helvetica" pitchFamily="2" charset="0"/>
              </a:rPr>
              <a:t>ever gives up on the child. Only</a:t>
            </a:r>
            <a:r>
              <a:rPr lang="en-US" sz="1800" dirty="0">
                <a:solidFill>
                  <a:schemeClr val="tx2"/>
                </a:solidFill>
                <a:latin typeface="Helvetica" pitchFamily="2" charset="0"/>
              </a:rPr>
              <a:t> </a:t>
            </a:r>
            <a:r>
              <a:rPr lang="en-US" sz="1800" u="sng" dirty="0">
                <a:solidFill>
                  <a:schemeClr val="tx2"/>
                </a:solidFill>
                <a:latin typeface="Helvetica" pitchFamily="2" charset="0"/>
              </a:rPr>
              <a:t>after</a:t>
            </a:r>
            <a:r>
              <a:rPr lang="en-US" sz="1800" dirty="0">
                <a:solidFill>
                  <a:schemeClr val="tx2"/>
                </a:solidFill>
                <a:latin typeface="Helvetica" pitchFamily="2" charset="0"/>
              </a:rPr>
              <a:t> comprehensive guidance would TTs help family find another program with needed resources for the child and family.  </a:t>
            </a:r>
            <a:endParaRPr lang="en-US" sz="1800" dirty="0">
              <a:solidFill>
                <a:schemeClr val="tx2"/>
              </a:solidFill>
              <a:effectLst/>
              <a:latin typeface="Helvetica" pitchFamily="2" charset="0"/>
            </a:endParaRPr>
          </a:p>
          <a:p>
            <a:pPr marL="0" marR="0" indent="0">
              <a:spcBef>
                <a:spcPts val="0"/>
              </a:spcBef>
              <a:spcAft>
                <a:spcPts val="600"/>
              </a:spcAft>
              <a:buNone/>
            </a:pPr>
            <a:r>
              <a:rPr lang="en-US" sz="1650" b="1" dirty="0">
                <a:solidFill>
                  <a:schemeClr val="tx2"/>
                </a:solidFill>
                <a:effectLst/>
                <a:latin typeface="Helvetica" pitchFamily="2" charset="0"/>
              </a:rPr>
              <a:t>More</a:t>
            </a:r>
            <a:r>
              <a:rPr lang="en-US" sz="1650" dirty="0">
                <a:solidFill>
                  <a:schemeClr val="tx2"/>
                </a:solidFill>
                <a:effectLst/>
                <a:latin typeface="Helvetica" pitchFamily="2" charset="0"/>
              </a:rPr>
              <a:t>: Download "Comprehensive Guidance," under </a:t>
            </a:r>
            <a:r>
              <a:rPr lang="en-US" sz="1650" i="1" dirty="0">
                <a:solidFill>
                  <a:schemeClr val="tx2"/>
                </a:solidFill>
                <a:effectLst/>
                <a:latin typeface="Helvetica" pitchFamily="2" charset="0"/>
              </a:rPr>
              <a:t>Guidance Matters Columns, dangartrell.net</a:t>
            </a:r>
            <a:endParaRPr lang="en-US" sz="1650" dirty="0">
              <a:solidFill>
                <a:schemeClr val="tx2"/>
              </a:solidFill>
              <a:effectLst/>
              <a:latin typeface="Helvetica" pitchFamily="2" charset="0"/>
            </a:endParaRPr>
          </a:p>
          <a:p>
            <a:pPr marR="0">
              <a:spcBef>
                <a:spcPts val="0"/>
              </a:spcBef>
              <a:spcAft>
                <a:spcPts val="600"/>
              </a:spcAft>
              <a:buFont typeface="Arial" panose="020B0604020202020204" pitchFamily="34" charset="0"/>
              <a:buChar char="•"/>
            </a:pPr>
            <a:endParaRPr lang="en-US" sz="1700" b="1" dirty="0">
              <a:solidFill>
                <a:schemeClr val="tx2"/>
              </a:solidFill>
              <a:effectLst/>
              <a:latin typeface="Helvetica" pitchFamily="2" charset="0"/>
              <a:ea typeface="Calibri" panose="020F0502020204030204" pitchFamily="34"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37EA35DE-792B-9B67-F396-51A7B4B85252}"/>
              </a:ext>
            </a:extLst>
          </p:cNvPr>
          <p:cNvSpPr>
            <a:spLocks noGrp="1"/>
          </p:cNvSpPr>
          <p:nvPr>
            <p:ph type="sldNum" sz="quarter" idx="12"/>
          </p:nvPr>
        </p:nvSpPr>
        <p:spPr>
          <a:xfrm>
            <a:off x="6553200" y="6356350"/>
            <a:ext cx="2065283" cy="365125"/>
          </a:xfrm>
        </p:spPr>
        <p:txBody>
          <a:bodyPr/>
          <a:lstStyle/>
          <a:p>
            <a:fld id="{93322298-3BCB-BA49-A9B5-8033F80C8271}" type="slidenum">
              <a:rPr lang="en-US" sz="2000" smtClean="0">
                <a:solidFill>
                  <a:schemeClr val="bg1"/>
                </a:solidFill>
              </a:rPr>
              <a:pPr/>
              <a:t>30</a:t>
            </a:fld>
            <a:endParaRPr lang="en-US" sz="2000" dirty="0">
              <a:solidFill>
                <a:schemeClr val="bg1"/>
              </a:solidFill>
            </a:endParaRPr>
          </a:p>
        </p:txBody>
      </p:sp>
    </p:spTree>
    <p:extLst>
      <p:ext uri="{BB962C8B-B14F-4D97-AF65-F5344CB8AC3E}">
        <p14:creationId xmlns:p14="http://schemas.microsoft.com/office/powerpoint/2010/main" val="1569646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492616" y="962166"/>
            <a:ext cx="2870694" cy="4421876"/>
          </a:xfrm>
        </p:spPr>
        <p:txBody>
          <a:bodyPr anchor="t">
            <a:normAutofit fontScale="90000"/>
          </a:bodyPr>
          <a:lstStyle/>
          <a:p>
            <a:br>
              <a:rPr lang="en-US" sz="3100" b="1" dirty="0">
                <a:solidFill>
                  <a:schemeClr val="accent6"/>
                </a:solidFill>
              </a:rPr>
            </a:br>
            <a:r>
              <a:rPr lang="en-US" sz="3600" b="1" dirty="0">
                <a:solidFill>
                  <a:schemeClr val="accent6"/>
                </a:solidFill>
              </a:rPr>
              <a:t>Intervention Guidance</a:t>
            </a:r>
            <a:br>
              <a:rPr lang="en-US" sz="3100" b="1" dirty="0">
                <a:solidFill>
                  <a:schemeClr val="accent6"/>
                </a:solidFill>
              </a:rPr>
            </a:br>
            <a:r>
              <a:rPr lang="en-US" sz="3100" b="1" dirty="0">
                <a:solidFill>
                  <a:srgbClr val="7D497D"/>
                </a:solidFill>
              </a:rPr>
              <a:t> </a:t>
            </a:r>
            <a:br>
              <a:rPr lang="en-US" sz="3100" b="1" dirty="0"/>
            </a:br>
            <a:r>
              <a:rPr lang="en-US" sz="3100" b="1" u="sng" dirty="0">
                <a:solidFill>
                  <a:schemeClr val="tx2"/>
                </a:solidFill>
              </a:rPr>
              <a:t>Understanding Eleven</a:t>
            </a:r>
            <a:r>
              <a:rPr lang="en-US" sz="3100" b="1" dirty="0">
                <a:solidFill>
                  <a:schemeClr val="tx2"/>
                </a:solidFill>
              </a:rPr>
              <a:t>—</a:t>
            </a:r>
            <a:br>
              <a:rPr lang="en-US" sz="1300" b="1" dirty="0">
                <a:solidFill>
                  <a:schemeClr val="tx2"/>
                </a:solidFill>
              </a:rPr>
            </a:br>
            <a:br>
              <a:rPr lang="en-US" sz="1300" b="1" dirty="0">
                <a:solidFill>
                  <a:schemeClr val="tx2"/>
                </a:solidFill>
              </a:rPr>
            </a:br>
            <a:r>
              <a:rPr lang="en-US" sz="3100" b="1" dirty="0">
                <a:solidFill>
                  <a:schemeClr val="tx2"/>
                </a:solidFill>
              </a:rPr>
              <a:t>Liberation Teaching</a:t>
            </a:r>
            <a:br>
              <a:rPr lang="en-US" sz="3100" b="1" dirty="0">
                <a:solidFill>
                  <a:schemeClr val="tx2"/>
                </a:solidFill>
              </a:rPr>
            </a:br>
            <a:endParaRPr lang="en-US" sz="3100" b="1" dirty="0">
              <a:solidFill>
                <a:schemeClr val="tx2"/>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3363310" y="962167"/>
            <a:ext cx="5286704" cy="4743174"/>
          </a:xfrm>
        </p:spPr>
        <p:txBody>
          <a:bodyPr anchor="t">
            <a:normAutofit lnSpcReduction="10000"/>
          </a:bodyPr>
          <a:lstStyle/>
          <a:p>
            <a:pPr marL="0" marR="0" indent="0">
              <a:spcBef>
                <a:spcPts val="0"/>
              </a:spcBef>
              <a:spcAft>
                <a:spcPts val="0"/>
              </a:spcAft>
              <a:buNone/>
            </a:pP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U-11. TTs practice </a:t>
            </a:r>
            <a:r>
              <a:rPr lang="en-US" sz="1800" b="1" i="1" dirty="0">
                <a:solidFill>
                  <a:schemeClr val="tx2"/>
                </a:solidFill>
                <a:effectLst/>
                <a:latin typeface="Helvetica" pitchFamily="2" charset="0"/>
                <a:ea typeface="Times New Roman" panose="02020603050405020304" pitchFamily="18" charset="0"/>
                <a:cs typeface="Times New Roman" panose="02020603050405020304" pitchFamily="18" charset="0"/>
              </a:rPr>
              <a:t>liberation teaching</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 They save children from the long-term dangers of </a:t>
            </a:r>
            <a:r>
              <a:rPr lang="en-US" sz="1800" b="1" dirty="0">
                <a:solidFill>
                  <a:schemeClr val="tx2"/>
                </a:solidFill>
                <a:latin typeface="Helvetica" pitchFamily="2" charset="0"/>
                <a:ea typeface="Times New Roman" panose="02020603050405020304" pitchFamily="18" charset="0"/>
                <a:cs typeface="Times New Roman" panose="02020603050405020304" pitchFamily="18" charset="0"/>
              </a:rPr>
              <a:t>t</a:t>
            </a:r>
            <a:r>
              <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rPr>
              <a:t>he Stress-Conflict-Punishment syndrome. </a:t>
            </a:r>
          </a:p>
          <a:p>
            <a:pPr marL="0" marR="0" indent="0">
              <a:spcBef>
                <a:spcPts val="0"/>
              </a:spcBef>
              <a:spcAft>
                <a:spcPts val="0"/>
              </a:spcAft>
              <a:buNone/>
            </a:pPr>
            <a:endParaRPr lang="en-US" sz="5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Font typeface="Arial" panose="020B0604020202020204" pitchFamily="34" charset="0"/>
              <a:buChar char="•"/>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a:spcBef>
                <a:spcPts val="0"/>
              </a:spcBef>
              <a:buFont typeface="Arial" panose="020B0604020202020204" pitchFamily="34" charset="0"/>
              <a:buChar char="•"/>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TTs use liberation teaching with children who show a pattern of strong unmet needs mistaken behavior. </a:t>
            </a:r>
          </a:p>
          <a:p>
            <a:pPr>
              <a:spcBef>
                <a:spcPts val="0"/>
              </a:spcBef>
              <a:buFont typeface="Arial" panose="020B0604020202020204" pitchFamily="34" charset="0"/>
              <a:buChar char="•"/>
            </a:pPr>
            <a:endParaRPr lang="en-US" sz="5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Font typeface="Arial" panose="020B0604020202020204" pitchFamily="34" charset="0"/>
              <a:buChar char="•"/>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A main strategy of liberating teachers is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informal or formal </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Comprehensive Guidance.</a:t>
            </a:r>
          </a:p>
          <a:p>
            <a:pPr marL="0" marR="0" indent="0">
              <a:spcBef>
                <a:spcPts val="0"/>
              </a:spcBef>
              <a:spcAft>
                <a:spcPts val="0"/>
              </a:spcAft>
              <a:buNone/>
            </a:pPr>
            <a:endParaRPr lang="en-US" sz="600" dirty="0">
              <a:solidFill>
                <a:schemeClr val="tx2"/>
              </a:solidFill>
              <a:latin typeface="Helvetica" pitchFamily="2" charset="0"/>
              <a:ea typeface="Times New Roman" panose="02020603050405020304" pitchFamily="18" charset="0"/>
              <a:cs typeface="Times New Roman" panose="02020603050405020304" pitchFamily="18" charset="0"/>
            </a:endParaRPr>
          </a:p>
          <a:p>
            <a:pPr>
              <a:spcBef>
                <a:spcPts val="0"/>
              </a:spcBef>
              <a:buFont typeface="Arial" panose="020B0604020202020204" pitchFamily="34" charset="0"/>
              <a:buChar char="•"/>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Liberation teaching works to prevent the pattern in the US of pushing too many young children out the door--&amp; into the Stress-Conflict-Punishment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S</a:t>
            </a: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yndrome.</a:t>
            </a:r>
          </a:p>
          <a:p>
            <a:pPr>
              <a:spcBef>
                <a:spcPts val="0"/>
              </a:spcBef>
              <a:buFont typeface="Arial" panose="020B0604020202020204" pitchFamily="34" charset="0"/>
              <a:buChar char="•"/>
            </a:pP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a:spcBef>
                <a:spcPts val="0"/>
              </a:spcBef>
              <a:buFont typeface="Arial" panose="020B0604020202020204" pitchFamily="34" charset="0"/>
              <a:buChar char="•"/>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Liberation teaching builds children's resilience through guiding them to gain DLS 1 and 2.</a:t>
            </a:r>
          </a:p>
          <a:p>
            <a:pPr marL="0" indent="0">
              <a:spcBef>
                <a:spcPts val="0"/>
              </a:spcBef>
              <a:buNone/>
            </a:pP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a:spcBef>
                <a:spcPts val="0"/>
              </a:spcBef>
              <a:buFont typeface="Arial" panose="020B0604020202020204" pitchFamily="34" charset="0"/>
              <a:buChar char="•"/>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Through buffering, supporting, nudging, &amp; leading, liberation teaching means never giving up on any child.</a:t>
            </a:r>
          </a:p>
          <a:p>
            <a:pPr marL="0" marR="0" indent="0">
              <a:spcBef>
                <a:spcPts val="0"/>
              </a:spcBef>
              <a:spcAft>
                <a:spcPts val="0"/>
              </a:spcAft>
              <a:buNone/>
            </a:pPr>
            <a:endParaRPr lang="en-US" sz="1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Font typeface="Arial" panose="020B0604020202020204" pitchFamily="34" charset="0"/>
              <a:buChar char="•"/>
            </a:pPr>
            <a:endParaRPr lang="en-US" sz="1800" b="1"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600"/>
              </a:spcAft>
              <a:buNone/>
            </a:pPr>
            <a:endParaRPr lang="en-US" sz="2400" dirty="0">
              <a:solidFill>
                <a:schemeClr val="tx2"/>
              </a:solidFill>
              <a:effectLst/>
              <a:latin typeface="Helvetica" pitchFamily="2" charset="0"/>
              <a:ea typeface="Times New Roman" panose="02020603050405020304" pitchFamily="18" charset="0"/>
              <a:cs typeface="Times New Roman" panose="02020603050405020304" pitchFamily="18" charset="0"/>
            </a:endParaRPr>
          </a:p>
        </p:txBody>
      </p:sp>
      <p:sp>
        <p:nvSpPr>
          <p:cNvPr id="85" name="Rectangle 8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CACF58CE-382A-1C1A-D80D-33F11F025BEB}"/>
              </a:ext>
            </a:extLst>
          </p:cNvPr>
          <p:cNvSpPr>
            <a:spLocks noGrp="1"/>
          </p:cNvSpPr>
          <p:nvPr>
            <p:ph type="sldNum" sz="quarter" idx="12"/>
          </p:nvPr>
        </p:nvSpPr>
        <p:spPr>
          <a:xfrm>
            <a:off x="6553200" y="6356350"/>
            <a:ext cx="2096814" cy="365125"/>
          </a:xfrm>
        </p:spPr>
        <p:txBody>
          <a:bodyPr/>
          <a:lstStyle/>
          <a:p>
            <a:fld id="{93322298-3BCB-BA49-A9B5-8033F80C8271}" type="slidenum">
              <a:rPr lang="en-US" sz="2000" smtClean="0">
                <a:solidFill>
                  <a:schemeClr val="bg1"/>
                </a:solidFill>
              </a:rPr>
              <a:pPr/>
              <a:t>31</a:t>
            </a:fld>
            <a:endParaRPr lang="en-US" sz="2000" dirty="0">
              <a:solidFill>
                <a:schemeClr val="bg1"/>
              </a:solidFill>
            </a:endParaRPr>
          </a:p>
        </p:txBody>
      </p:sp>
    </p:spTree>
    <p:extLst>
      <p:ext uri="{BB962C8B-B14F-4D97-AF65-F5344CB8AC3E}">
        <p14:creationId xmlns:p14="http://schemas.microsoft.com/office/powerpoint/2010/main" val="3745466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AB69F2-C3F6-C9C3-FF34-DEB58136EC6D}"/>
              </a:ext>
            </a:extLst>
          </p:cNvPr>
          <p:cNvSpPr>
            <a:spLocks noGrp="1"/>
          </p:cNvSpPr>
          <p:nvPr>
            <p:ph type="title"/>
          </p:nvPr>
        </p:nvSpPr>
        <p:spPr>
          <a:xfrm>
            <a:off x="105103" y="586855"/>
            <a:ext cx="2743200" cy="4130618"/>
          </a:xfrm>
        </p:spPr>
        <p:txBody>
          <a:bodyPr anchor="b">
            <a:noAutofit/>
          </a:bodyPr>
          <a:lstStyle/>
          <a:p>
            <a:br>
              <a:rPr lang="en-US" sz="2800" dirty="0">
                <a:solidFill>
                  <a:srgbClr val="FFFFFF"/>
                </a:solidFill>
              </a:rPr>
            </a:br>
            <a:br>
              <a:rPr lang="en-US" sz="2800" dirty="0">
                <a:solidFill>
                  <a:srgbClr val="FFFFFF"/>
                </a:solidFill>
              </a:rPr>
            </a:br>
            <a:r>
              <a:rPr lang="en-US" sz="3150" b="1" dirty="0">
                <a:solidFill>
                  <a:srgbClr val="FFFF00"/>
                </a:solidFill>
              </a:rPr>
              <a:t>Summary:</a:t>
            </a:r>
            <a:br>
              <a:rPr lang="en-US" sz="3150" b="1" dirty="0">
                <a:solidFill>
                  <a:srgbClr val="FFFF00"/>
                </a:solidFill>
              </a:rPr>
            </a:br>
            <a:r>
              <a:rPr lang="en-US" sz="3150" b="1" dirty="0">
                <a:solidFill>
                  <a:srgbClr val="FFFF00"/>
                </a:solidFill>
              </a:rPr>
              <a:t>The Five Democratic</a:t>
            </a:r>
            <a:br>
              <a:rPr lang="en-US" sz="3150" b="1" dirty="0">
                <a:solidFill>
                  <a:srgbClr val="FFFF00"/>
                </a:solidFill>
              </a:rPr>
            </a:br>
            <a:r>
              <a:rPr lang="en-US" sz="3150" b="1" dirty="0">
                <a:solidFill>
                  <a:srgbClr val="FFFF00"/>
                </a:solidFill>
              </a:rPr>
              <a:t>Life Skills</a:t>
            </a:r>
            <a:br>
              <a:rPr lang="en-US" sz="3150" b="1" dirty="0">
                <a:solidFill>
                  <a:srgbClr val="FFFF00"/>
                </a:solidFill>
              </a:rPr>
            </a:br>
            <a:br>
              <a:rPr lang="en-US" sz="2800" dirty="0">
                <a:solidFill>
                  <a:srgbClr val="00B0F0"/>
                </a:solidFill>
              </a:rPr>
            </a:br>
            <a:r>
              <a:rPr lang="en-US" sz="2800" dirty="0">
                <a:solidFill>
                  <a:srgbClr val="00B0F0"/>
                </a:solidFill>
              </a:rPr>
              <a:t>The Purpose of Guidance</a:t>
            </a:r>
            <a:br>
              <a:rPr lang="en-US" sz="2800" dirty="0">
                <a:solidFill>
                  <a:schemeClr val="bg1"/>
                </a:solidFill>
              </a:rPr>
            </a:br>
            <a:endParaRPr lang="en-US" sz="2800" dirty="0">
              <a:solidFill>
                <a:srgbClr val="FFFFFF"/>
              </a:solidFill>
            </a:endParaRPr>
          </a:p>
        </p:txBody>
      </p:sp>
      <p:sp>
        <p:nvSpPr>
          <p:cNvPr id="3" name="Content Placeholder 2">
            <a:extLst>
              <a:ext uri="{FF2B5EF4-FFF2-40B4-BE49-F238E27FC236}">
                <a16:creationId xmlns:a16="http://schemas.microsoft.com/office/drawing/2014/main" id="{668BC707-C983-19EE-4F20-8D3550ED7262}"/>
              </a:ext>
            </a:extLst>
          </p:cNvPr>
          <p:cNvSpPr>
            <a:spLocks noGrp="1"/>
          </p:cNvSpPr>
          <p:nvPr>
            <p:ph idx="1"/>
          </p:nvPr>
        </p:nvSpPr>
        <p:spPr>
          <a:xfrm>
            <a:off x="3420425" y="409904"/>
            <a:ext cx="5492347" cy="5848686"/>
          </a:xfrm>
        </p:spPr>
        <p:txBody>
          <a:bodyPr anchor="ctr">
            <a:noAutofit/>
          </a:bodyPr>
          <a:lstStyle/>
          <a:p>
            <a:pPr marL="0" marR="0" indent="0">
              <a:spcBef>
                <a:spcPts val="0"/>
              </a:spcBef>
              <a:spcAft>
                <a:spcPts val="0"/>
              </a:spcAft>
              <a:buNone/>
            </a:pPr>
            <a:endParaRPr lang="en-US" sz="1800" b="1"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As children gain the </a:t>
            </a:r>
            <a:r>
              <a:rPr lang="en-US" sz="2000" b="1" u="sng" dirty="0">
                <a:solidFill>
                  <a:schemeClr val="tx2"/>
                </a:solidFill>
                <a:effectLst/>
                <a:latin typeface="Helvetica" pitchFamily="2" charset="0"/>
                <a:ea typeface="Times New Roman" panose="02020603050405020304" pitchFamily="18" charset="0"/>
                <a:cs typeface="Times New Roman" panose="02020603050405020304" pitchFamily="18" charset="0"/>
              </a:rPr>
              <a:t>Safety-Needs Skills,</a:t>
            </a:r>
            <a:r>
              <a:rPr lang="en-US" sz="2000" b="1" dirty="0">
                <a:solidFill>
                  <a:schemeClr val="tx2"/>
                </a:solidFill>
                <a:effectLst/>
                <a:latin typeface="Helvetica" pitchFamily="2" charset="0"/>
                <a:ea typeface="Times New Roman" panose="02020603050405020304" pitchFamily="18" charset="0"/>
                <a:cs typeface="Times New Roman" panose="02020603050405020304" pitchFamily="18" charset="0"/>
              </a:rPr>
              <a:t>	</a:t>
            </a:r>
            <a:endParaRPr lang="en-US" sz="2000" b="1"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1) See one's self as a worthy member of the 	group and as a worthy individual.</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arenR" startAt="2"/>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Express strong emotions in non-hurting ways.</a:t>
            </a:r>
          </a:p>
          <a:p>
            <a:pPr marR="0">
              <a:spcBef>
                <a:spcPts val="0"/>
              </a:spcBef>
              <a:spcAft>
                <a:spcPts val="0"/>
              </a:spcAft>
              <a:buAutoNum type="arabicParenR" startAt="2"/>
            </a:pPr>
            <a:endPar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2"/>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2"/>
            </a:pPr>
            <a:endParaRPr lang="en-US" sz="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000" b="1" dirty="0">
                <a:solidFill>
                  <a:schemeClr val="tx2"/>
                </a:solidFill>
                <a:latin typeface="Helvetica" pitchFamily="2" charset="0"/>
                <a:ea typeface="Times New Roman" panose="02020603050405020304" pitchFamily="18" charset="0"/>
                <a:cs typeface="Times New Roman" panose="02020603050405020304" pitchFamily="18" charset="0"/>
              </a:rPr>
              <a:t>they feel empowered to gain the </a:t>
            </a:r>
            <a:r>
              <a:rPr lang="en-US" sz="2000" b="1" u="sng" dirty="0">
                <a:solidFill>
                  <a:schemeClr val="tx2"/>
                </a:solidFill>
                <a:effectLst/>
                <a:latin typeface="Helvetica" pitchFamily="2" charset="0"/>
                <a:ea typeface="Times New Roman" panose="02020603050405020304" pitchFamily="18" charset="0"/>
                <a:cs typeface="Times New Roman" panose="02020603050405020304" pitchFamily="18" charset="0"/>
              </a:rPr>
              <a:t>Growing Need Skills</a:t>
            </a:r>
            <a:endParaRPr lang="en-US" sz="2000" b="1"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3)  Solve problems creatively--by one's self and in cooperation with others.</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4)  Accept differing human qualities in others.</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R="0">
              <a:spcBef>
                <a:spcPts val="0"/>
              </a:spcBef>
              <a:spcAft>
                <a:spcPts val="0"/>
              </a:spcAft>
              <a:buAutoNum type="arabicParenR" startAt="5"/>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Make decisions intelligently and ethically.</a:t>
            </a:r>
          </a:p>
          <a:p>
            <a:pPr marR="0">
              <a:spcBef>
                <a:spcPts val="0"/>
              </a:spcBef>
              <a:spcAft>
                <a:spcPts val="0"/>
              </a:spcAft>
              <a:buAutoNum type="arabicParenR" startAt="5"/>
            </a:pPr>
            <a:endParaRPr lang="en-US" sz="1800" dirty="0">
              <a:solidFill>
                <a:schemeClr val="tx2"/>
              </a:solidFill>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5"/>
            </a:pPr>
            <a:endPar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5"/>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R="0">
              <a:spcBef>
                <a:spcPts val="0"/>
              </a:spcBef>
              <a:spcAft>
                <a:spcPts val="0"/>
              </a:spcAft>
              <a:buAutoNum type="arabicParenR" startAt="5"/>
            </a:pPr>
            <a:endParaRPr lang="en-US" sz="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800" i="1" dirty="0">
                <a:solidFill>
                  <a:schemeClr val="tx2"/>
                </a:solidFill>
                <a:effectLst/>
                <a:ea typeface="Times New Roman" panose="02020603050405020304" pitchFamily="18" charset="0"/>
                <a:cs typeface="Times New Roman" panose="02020603050405020304" pitchFamily="18" charset="0"/>
              </a:rPr>
              <a:t>For an introduction to the </a:t>
            </a:r>
            <a:r>
              <a:rPr lang="en-US" sz="1800" i="1" dirty="0">
                <a:solidFill>
                  <a:schemeClr val="tx2"/>
                </a:solidFill>
                <a:ea typeface="Times New Roman" panose="02020603050405020304" pitchFamily="18" charset="0"/>
                <a:cs typeface="Times New Roman" panose="02020603050405020304" pitchFamily="18" charset="0"/>
              </a:rPr>
              <a:t>Five Democratic Life Skills, see </a:t>
            </a:r>
            <a:r>
              <a:rPr lang="en-US" sz="1800" i="1" dirty="0">
                <a:solidFill>
                  <a:schemeClr val="tx2"/>
                </a:solidFill>
                <a:effectLst/>
                <a:ea typeface="Times New Roman" panose="02020603050405020304" pitchFamily="18" charset="0"/>
                <a:cs typeface="Times New Roman" panose="02020603050405020304" pitchFamily="18" charset="0"/>
              </a:rPr>
              <a:t>NAEYC/blog/The Road Forward …and Dan’s latest book, info at end of powerpoint.</a:t>
            </a:r>
            <a:r>
              <a:rPr lang="en-US" sz="1800" kern="1200" dirty="0">
                <a:solidFill>
                  <a:srgbClr val="FFFFFF"/>
                </a:solidFill>
                <a:latin typeface="+mj-lt"/>
                <a:ea typeface="+mj-ea"/>
                <a:cs typeface="+mj-cs"/>
              </a:rPr>
              <a:t>of the ideas in this session.   Again, my</a:t>
            </a:r>
            <a:endParaRPr lang="en-US" sz="1800" dirty="0">
              <a:solidFill>
                <a:schemeClr val="tx2"/>
              </a:solidFill>
              <a:effectLst/>
              <a:latin typeface="Helvetica" pitchFamily="2"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15183F0-04EE-07EA-F19D-5A4CD17E0ACF}"/>
              </a:ext>
            </a:extLst>
          </p:cNvPr>
          <p:cNvSpPr>
            <a:spLocks noGrp="1"/>
          </p:cNvSpPr>
          <p:nvPr>
            <p:ph type="sldNum" sz="quarter" idx="12"/>
          </p:nvPr>
        </p:nvSpPr>
        <p:spPr>
          <a:xfrm>
            <a:off x="6553200" y="6356350"/>
            <a:ext cx="2154382" cy="365125"/>
          </a:xfrm>
        </p:spPr>
        <p:txBody>
          <a:bodyPr/>
          <a:lstStyle/>
          <a:p>
            <a:fld id="{93322298-3BCB-BA49-A9B5-8033F80C8271}" type="slidenum">
              <a:rPr lang="en-US" sz="2000" smtClean="0">
                <a:solidFill>
                  <a:schemeClr val="tx1"/>
                </a:solidFill>
              </a:rPr>
              <a:pPr/>
              <a:t>32</a:t>
            </a:fld>
            <a:endParaRPr lang="en-US" sz="2000" dirty="0">
              <a:solidFill>
                <a:schemeClr val="tx1"/>
              </a:solidFill>
            </a:endParaRPr>
          </a:p>
        </p:txBody>
      </p:sp>
    </p:spTree>
    <p:extLst>
      <p:ext uri="{BB962C8B-B14F-4D97-AF65-F5344CB8AC3E}">
        <p14:creationId xmlns:p14="http://schemas.microsoft.com/office/powerpoint/2010/main" val="4179719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descr="A picture containing table, covered, holding, field&#10;&#10;Description automatically generated">
            <a:extLst>
              <a:ext uri="{FF2B5EF4-FFF2-40B4-BE49-F238E27FC236}">
                <a16:creationId xmlns:a16="http://schemas.microsoft.com/office/drawing/2014/main" id="{C6F07EE9-623B-9C4A-858E-4A9C86C835CB}"/>
              </a:ext>
            </a:extLst>
          </p:cNvPr>
          <p:cNvPicPr>
            <a:picLocks noGrp="1" noChangeAspect="1"/>
          </p:cNvPicPr>
          <p:nvPr>
            <p:ph idx="1"/>
          </p:nvPr>
        </p:nvPicPr>
        <p:blipFill rotWithShape="1">
          <a:blip r:embed="rId2"/>
          <a:srcRect t="10700" r="-1" b="-1"/>
          <a:stretch/>
        </p:blipFill>
        <p:spPr>
          <a:xfrm>
            <a:off x="342900" y="577672"/>
            <a:ext cx="8458200" cy="5702655"/>
          </a:xfrm>
          <a:prstGeom prst="rect">
            <a:avLst/>
          </a:prstGeom>
        </p:spPr>
      </p:pic>
      <p:pic>
        <p:nvPicPr>
          <p:cNvPr id="3" name="Picture 2" descr="A child's drawing of two people&#10;&#10;Description automatically generated with low confidence">
            <a:extLst>
              <a:ext uri="{FF2B5EF4-FFF2-40B4-BE49-F238E27FC236}">
                <a16:creationId xmlns:a16="http://schemas.microsoft.com/office/drawing/2014/main" id="{4E46E9DC-10FF-288C-0C6C-BC803AC998CD}"/>
              </a:ext>
            </a:extLst>
          </p:cNvPr>
          <p:cNvPicPr>
            <a:picLocks noChangeAspect="1"/>
          </p:cNvPicPr>
          <p:nvPr/>
        </p:nvPicPr>
        <p:blipFill>
          <a:blip r:embed="rId3"/>
          <a:stretch>
            <a:fillRect/>
          </a:stretch>
        </p:blipFill>
        <p:spPr>
          <a:xfrm>
            <a:off x="342900" y="577672"/>
            <a:ext cx="8458200" cy="5702655"/>
          </a:xfrm>
          <a:prstGeom prst="rect">
            <a:avLst/>
          </a:prstGeom>
        </p:spPr>
      </p:pic>
      <p:pic>
        <p:nvPicPr>
          <p:cNvPr id="5" name="Picture 4" descr="A drawing of a car&#10;&#10;Description automatically generated">
            <a:extLst>
              <a:ext uri="{FF2B5EF4-FFF2-40B4-BE49-F238E27FC236}">
                <a16:creationId xmlns:a16="http://schemas.microsoft.com/office/drawing/2014/main" id="{44D9F07D-BD3F-30E1-ADD5-8D3567F2895B}"/>
              </a:ext>
            </a:extLst>
          </p:cNvPr>
          <p:cNvPicPr>
            <a:picLocks noChangeAspect="1"/>
          </p:cNvPicPr>
          <p:nvPr/>
        </p:nvPicPr>
        <p:blipFill>
          <a:blip r:embed="rId4"/>
          <a:stretch>
            <a:fillRect/>
          </a:stretch>
        </p:blipFill>
        <p:spPr>
          <a:xfrm>
            <a:off x="341167" y="576815"/>
            <a:ext cx="8458200" cy="5703511"/>
          </a:xfrm>
          <a:prstGeom prst="rect">
            <a:avLst/>
          </a:prstGeom>
        </p:spPr>
      </p:pic>
      <p:sp>
        <p:nvSpPr>
          <p:cNvPr id="6" name="Slide Number Placeholder 5">
            <a:extLst>
              <a:ext uri="{FF2B5EF4-FFF2-40B4-BE49-F238E27FC236}">
                <a16:creationId xmlns:a16="http://schemas.microsoft.com/office/drawing/2014/main" id="{EBC1E5B5-56D7-980C-342E-3FD95A47A701}"/>
              </a:ext>
            </a:extLst>
          </p:cNvPr>
          <p:cNvSpPr>
            <a:spLocks noGrp="1"/>
          </p:cNvSpPr>
          <p:nvPr>
            <p:ph type="sldNum" sz="quarter" idx="12"/>
          </p:nvPr>
        </p:nvSpPr>
        <p:spPr/>
        <p:txBody>
          <a:bodyPr/>
          <a:lstStyle/>
          <a:p>
            <a:fld id="{93322298-3BCB-BA49-A9B5-8033F80C8271}" type="slidenum">
              <a:rPr lang="en-US" smtClean="0"/>
              <a:pPr/>
              <a:t>33</a:t>
            </a:fld>
            <a:endParaRPr lang="en-US" dirty="0"/>
          </a:p>
        </p:txBody>
      </p:sp>
    </p:spTree>
    <p:extLst>
      <p:ext uri="{BB962C8B-B14F-4D97-AF65-F5344CB8AC3E}">
        <p14:creationId xmlns:p14="http://schemas.microsoft.com/office/powerpoint/2010/main" val="84672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54C554-D45F-7F39-AE73-FE822965C93D}"/>
              </a:ext>
            </a:extLst>
          </p:cNvPr>
          <p:cNvSpPr>
            <a:spLocks noGrp="1"/>
          </p:cNvSpPr>
          <p:nvPr>
            <p:ph type="title"/>
          </p:nvPr>
        </p:nvSpPr>
        <p:spPr>
          <a:xfrm>
            <a:off x="1028699" y="400620"/>
            <a:ext cx="7421963" cy="1033669"/>
          </a:xfrm>
        </p:spPr>
        <p:txBody>
          <a:bodyPr>
            <a:normAutofit/>
          </a:bodyPr>
          <a:lstStyle/>
          <a:p>
            <a:pPr>
              <a:lnSpc>
                <a:spcPct val="90000"/>
              </a:lnSpc>
            </a:pPr>
            <a:br>
              <a:rPr lang="en-US" sz="900" b="1" dirty="0">
                <a:solidFill>
                  <a:srgbClr val="FFFFFF"/>
                </a:solidFill>
              </a:rPr>
            </a:br>
            <a:br>
              <a:rPr lang="en-US" sz="900" b="1" dirty="0">
                <a:solidFill>
                  <a:srgbClr val="FFFFFF"/>
                </a:solidFill>
              </a:rPr>
            </a:br>
            <a:r>
              <a:rPr lang="en-US" sz="2800" b="1" dirty="0">
                <a:solidFill>
                  <a:schemeClr val="bg1"/>
                </a:solidFill>
              </a:rPr>
              <a:t>Topic Three: Guidance Wrap-up </a:t>
            </a:r>
            <a:br>
              <a:rPr lang="en-US" sz="2400" b="1" dirty="0">
                <a:solidFill>
                  <a:srgbClr val="7DB47D"/>
                </a:solidFill>
              </a:rPr>
            </a:br>
            <a:r>
              <a:rPr lang="en-US" sz="2400" b="1" u="sng" dirty="0">
                <a:solidFill>
                  <a:srgbClr val="FFFFAE"/>
                </a:solidFill>
              </a:rPr>
              <a:t>Understanding Twelve</a:t>
            </a:r>
            <a:r>
              <a:rPr lang="en-US" sz="2400" b="1" dirty="0">
                <a:solidFill>
                  <a:srgbClr val="FFFFAE"/>
                </a:solidFill>
              </a:rPr>
              <a:t>—</a:t>
            </a:r>
            <a:br>
              <a:rPr lang="en-US" sz="2400" b="1" dirty="0">
                <a:solidFill>
                  <a:srgbClr val="FFFFAE"/>
                </a:solidFill>
              </a:rPr>
            </a:br>
            <a:r>
              <a:rPr lang="en-US" sz="2400" b="1" dirty="0">
                <a:solidFill>
                  <a:srgbClr val="FFFFAE"/>
                </a:solidFill>
              </a:rPr>
              <a:t>Take Care of You!</a:t>
            </a:r>
            <a:br>
              <a:rPr lang="en-US" sz="2400" b="1" dirty="0">
                <a:solidFill>
                  <a:srgbClr val="7DB47D"/>
                </a:solidFill>
              </a:rPr>
            </a:br>
            <a:endParaRPr lang="en-US" sz="2400" b="1" dirty="0">
              <a:solidFill>
                <a:srgbClr val="7DB47D"/>
              </a:solidFill>
            </a:endParaRPr>
          </a:p>
        </p:txBody>
      </p:sp>
      <p:sp>
        <p:nvSpPr>
          <p:cNvPr id="3" name="Content Placeholder 2">
            <a:extLst>
              <a:ext uri="{FF2B5EF4-FFF2-40B4-BE49-F238E27FC236}">
                <a16:creationId xmlns:a16="http://schemas.microsoft.com/office/drawing/2014/main" id="{4758C770-D4D4-FC1A-97E4-4E52C3872B1C}"/>
              </a:ext>
            </a:extLst>
          </p:cNvPr>
          <p:cNvSpPr>
            <a:spLocks noGrp="1"/>
          </p:cNvSpPr>
          <p:nvPr>
            <p:ph idx="1"/>
          </p:nvPr>
        </p:nvSpPr>
        <p:spPr>
          <a:xfrm>
            <a:off x="592282" y="1834909"/>
            <a:ext cx="8094517" cy="4166646"/>
          </a:xfrm>
        </p:spPr>
        <p:txBody>
          <a:bodyPr anchor="ctr">
            <a:normAutofit/>
          </a:bodyPr>
          <a:lstStyle/>
          <a:p>
            <a:pPr marL="0" indent="0">
              <a:lnSpc>
                <a:spcPct val="90000"/>
              </a:lnSpc>
              <a:spcBef>
                <a:spcPts val="0"/>
              </a:spcBef>
              <a:spcAft>
                <a:spcPts val="600"/>
              </a:spcAft>
              <a:buNone/>
            </a:pPr>
            <a:r>
              <a:rPr lang="en-US" sz="1900" b="1" dirty="0">
                <a:solidFill>
                  <a:schemeClr val="tx2"/>
                </a:solidFill>
                <a:effectLst/>
                <a:latin typeface="Helvetica" pitchFamily="2" charset="0"/>
                <a:ea typeface="Times New Roman" panose="02020603050405020304" pitchFamily="18" charset="0"/>
                <a:cs typeface="Times New Roman" panose="02020603050405020304" pitchFamily="18" charset="0"/>
              </a:rPr>
              <a:t>U-12. In order to work from DLS 3, 4, and 5 themselves, early childhood professionals need adequate financial and personal resources.  </a:t>
            </a:r>
            <a:endParaRPr lang="en-US" sz="800" b="1" dirty="0">
              <a:solidFill>
                <a:schemeClr val="tx2"/>
              </a:solidFill>
              <a:effectLst/>
              <a:latin typeface="Helvetica" pitchFamily="2" charset="0"/>
              <a:ea typeface="Calibri" panose="020F0502020204030204" pitchFamily="34"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•Most EC professionals subsidize the cost of their programs by taking low salaries. They are subject to the social stressors of marginal livable wages.</a:t>
            </a:r>
          </a:p>
          <a:p>
            <a:pPr marL="0" marR="0" indent="0">
              <a:lnSpc>
                <a:spcPct val="90000"/>
              </a:lnSpc>
              <a:spcBef>
                <a:spcPts val="0"/>
              </a:spcBef>
              <a:spcAft>
                <a:spcPts val="600"/>
              </a:spcAft>
              <a:buNone/>
            </a:pPr>
            <a:endParaRPr lang="en-US" sz="5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•Early childhood programs need and deserve more government funding,   along with agencies that support and ensure high quality programming.</a:t>
            </a:r>
          </a:p>
          <a:p>
            <a:pPr marL="0" marR="0" indent="0">
              <a:lnSpc>
                <a:spcPct val="90000"/>
              </a:lnSpc>
              <a:spcBef>
                <a:spcPts val="0"/>
              </a:spcBef>
              <a:spcAft>
                <a:spcPts val="600"/>
              </a:spcAft>
              <a:buNone/>
            </a:pP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•To be at their best, EC professionals need support systems both on the job and in their personal lives.</a:t>
            </a:r>
          </a:p>
          <a:p>
            <a:pPr marL="0" marR="0" indent="0">
              <a:lnSpc>
                <a:spcPct val="90000"/>
              </a:lnSpc>
              <a:spcBef>
                <a:spcPts val="0"/>
              </a:spcBef>
              <a:spcAft>
                <a:spcPts val="600"/>
              </a:spcAft>
              <a:buNone/>
            </a:pPr>
            <a:endParaRPr lang="en-US" sz="500" dirty="0">
              <a:solidFill>
                <a:schemeClr val="tx2"/>
              </a:solidFill>
              <a:effectLst/>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•To reach out for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personal support is a sign of strength.</a:t>
            </a:r>
          </a:p>
          <a:p>
            <a:pPr marL="0" marR="0" indent="0">
              <a:lnSpc>
                <a:spcPct val="90000"/>
              </a:lnSpc>
              <a:spcBef>
                <a:spcPts val="0"/>
              </a:spcBef>
              <a:spcAft>
                <a:spcPts val="600"/>
              </a:spcAft>
              <a:buNone/>
            </a:pP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•Not technicians but professionals, TT members learn even as they teach.</a:t>
            </a:r>
          </a:p>
          <a:p>
            <a:pPr marL="0" marR="0" indent="0">
              <a:lnSpc>
                <a:spcPct val="90000"/>
              </a:lnSpc>
              <a:spcBef>
                <a:spcPts val="0"/>
              </a:spcBef>
              <a:spcAft>
                <a:spcPts val="600"/>
              </a:spcAft>
              <a:buNone/>
            </a:pPr>
            <a:endParaRPr lang="en-US" sz="500" dirty="0">
              <a:solidFill>
                <a:schemeClr val="tx2"/>
              </a:solidFill>
              <a:latin typeface="Helvetica" pitchFamily="2" charset="0"/>
              <a:ea typeface="Times New Roman" panose="02020603050405020304" pitchFamily="18" charset="0"/>
              <a:cs typeface="Times New Roman" panose="02020603050405020304" pitchFamily="18" charset="0"/>
            </a:endParaRPr>
          </a:p>
          <a:p>
            <a:pPr marL="0" marR="0" indent="0">
              <a:lnSpc>
                <a:spcPct val="90000"/>
              </a:lnSpc>
              <a:spcBef>
                <a:spcPts val="0"/>
              </a:spcBef>
              <a:spcAft>
                <a:spcPts val="600"/>
              </a:spcAft>
              <a:buNone/>
            </a:pPr>
            <a:r>
              <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rPr>
              <a:t>•A </a:t>
            </a:r>
            <a:r>
              <a:rPr lang="en-US" sz="1800" dirty="0">
                <a:solidFill>
                  <a:schemeClr val="tx2"/>
                </a:solidFill>
                <a:latin typeface="Helvetica" pitchFamily="2" charset="0"/>
                <a:ea typeface="Times New Roman" panose="02020603050405020304" pitchFamily="18" charset="0"/>
                <a:cs typeface="Times New Roman" panose="02020603050405020304" pitchFamily="18" charset="0"/>
              </a:rPr>
              <a:t>friendly sense of humor is a rejuvenating </a:t>
            </a:r>
            <a:r>
              <a:rPr lang="en-US" sz="1800">
                <a:solidFill>
                  <a:schemeClr val="tx2"/>
                </a:solidFill>
                <a:latin typeface="Helvetica" pitchFamily="2" charset="0"/>
                <a:ea typeface="Times New Roman" panose="02020603050405020304" pitchFamily="18" charset="0"/>
                <a:cs typeface="Times New Roman" panose="02020603050405020304" pitchFamily="18" charset="0"/>
              </a:rPr>
              <a:t>teaching quality for all.</a:t>
            </a:r>
            <a:endParaRPr lang="en-US" sz="1800" dirty="0">
              <a:solidFill>
                <a:schemeClr val="tx2"/>
              </a:solidFill>
              <a:effectLst/>
              <a:latin typeface="Helvetica" pitchFamily="2" charset="0"/>
              <a:ea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B24B06B7-C6EA-0835-0A8C-9AA3D3DC8787}"/>
              </a:ext>
            </a:extLst>
          </p:cNvPr>
          <p:cNvSpPr>
            <a:spLocks noGrp="1"/>
          </p:cNvSpPr>
          <p:nvPr>
            <p:ph type="sldNum" sz="quarter" idx="12"/>
          </p:nvPr>
        </p:nvSpPr>
        <p:spPr>
          <a:xfrm>
            <a:off x="8572500" y="6455431"/>
            <a:ext cx="540174" cy="365125"/>
          </a:xfrm>
        </p:spPr>
        <p:txBody>
          <a:bodyPr>
            <a:noAutofit/>
          </a:bodyPr>
          <a:lstStyle/>
          <a:p>
            <a:pPr>
              <a:spcAft>
                <a:spcPts val="600"/>
              </a:spcAft>
            </a:pPr>
            <a:fld id="{93322298-3BCB-BA49-A9B5-8033F80C8271}" type="slidenum">
              <a:rPr lang="en-US" sz="2000">
                <a:solidFill>
                  <a:schemeClr val="tx1"/>
                </a:solidFill>
              </a:rPr>
              <a:pPr>
                <a:spcAft>
                  <a:spcPts val="600"/>
                </a:spcAft>
              </a:pPr>
              <a:t>34</a:t>
            </a:fld>
            <a:endParaRPr lang="en-US" sz="2000" dirty="0">
              <a:solidFill>
                <a:schemeClr val="tx1"/>
              </a:solidFill>
            </a:endParaRPr>
          </a:p>
        </p:txBody>
      </p:sp>
    </p:spTree>
    <p:extLst>
      <p:ext uri="{BB962C8B-B14F-4D97-AF65-F5344CB8AC3E}">
        <p14:creationId xmlns:p14="http://schemas.microsoft.com/office/powerpoint/2010/main" val="3348603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12">
            <a:extLst>
              <a:ext uri="{FF2B5EF4-FFF2-40B4-BE49-F238E27FC236}">
                <a16:creationId xmlns:a16="http://schemas.microsoft.com/office/drawing/2014/main" id="{6E67758C-19BF-43D1-BAF0-F87760A8D57B}"/>
              </a:ext>
            </a:extLst>
          </p:cNvPr>
          <p:cNvSpPr>
            <a:spLocks noGrp="1"/>
          </p:cNvSpPr>
          <p:nvPr>
            <p:ph idx="1"/>
          </p:nvPr>
        </p:nvSpPr>
        <p:spPr>
          <a:xfrm>
            <a:off x="852297" y="1292773"/>
            <a:ext cx="3719703" cy="3520966"/>
          </a:xfrm>
        </p:spPr>
        <p:txBody>
          <a:bodyPr anchor="t">
            <a:normAutofit/>
          </a:bodyPr>
          <a:lstStyle/>
          <a:p>
            <a:pPr marL="0" indent="0" algn="ctr">
              <a:lnSpc>
                <a:spcPct val="90000"/>
              </a:lnSpc>
              <a:buNone/>
            </a:pPr>
            <a:endParaRPr lang="en-US" sz="2400" b="1" dirty="0">
              <a:solidFill>
                <a:schemeClr val="tx2"/>
              </a:solidFill>
            </a:endParaRPr>
          </a:p>
          <a:p>
            <a:pPr marL="0" indent="0" algn="ctr">
              <a:lnSpc>
                <a:spcPct val="90000"/>
              </a:lnSpc>
              <a:buNone/>
            </a:pPr>
            <a:r>
              <a:rPr lang="en-US" sz="2400" b="1" dirty="0">
                <a:solidFill>
                  <a:schemeClr val="tx2"/>
                </a:solidFill>
              </a:rPr>
              <a:t>Thank you for participating in this session.</a:t>
            </a:r>
          </a:p>
          <a:p>
            <a:pPr marL="0" indent="0" algn="ctr">
              <a:lnSpc>
                <a:spcPct val="90000"/>
              </a:lnSpc>
              <a:buNone/>
            </a:pPr>
            <a:endParaRPr lang="en-US" sz="800" b="1" dirty="0">
              <a:solidFill>
                <a:schemeClr val="tx2"/>
              </a:solidFill>
            </a:endParaRPr>
          </a:p>
          <a:p>
            <a:pPr marL="0" indent="0" algn="ctr">
              <a:lnSpc>
                <a:spcPct val="90000"/>
              </a:lnSpc>
              <a:buNone/>
            </a:pPr>
            <a:endParaRPr lang="en-US" sz="800" b="1" dirty="0">
              <a:solidFill>
                <a:schemeClr val="tx2"/>
              </a:solidFill>
            </a:endParaRPr>
          </a:p>
          <a:p>
            <a:pPr marL="0" indent="0" algn="ctr">
              <a:lnSpc>
                <a:spcPct val="90000"/>
              </a:lnSpc>
              <a:buNone/>
            </a:pPr>
            <a:r>
              <a:rPr lang="en-US" sz="2400" dirty="0">
                <a:solidFill>
                  <a:schemeClr val="tx2"/>
                </a:solidFill>
              </a:rPr>
              <a:t>Aloha.</a:t>
            </a:r>
          </a:p>
          <a:p>
            <a:pPr marL="0" indent="0" algn="ctr">
              <a:lnSpc>
                <a:spcPct val="90000"/>
              </a:lnSpc>
              <a:buNone/>
            </a:pPr>
            <a:endParaRPr lang="en-US" sz="1200" dirty="0">
              <a:solidFill>
                <a:schemeClr val="tx2"/>
              </a:solidFill>
            </a:endParaRPr>
          </a:p>
          <a:p>
            <a:pPr marL="0" indent="0" algn="ctr">
              <a:lnSpc>
                <a:spcPct val="90000"/>
              </a:lnSpc>
              <a:buNone/>
            </a:pPr>
            <a:endParaRPr lang="en-US" sz="1200" dirty="0">
              <a:solidFill>
                <a:schemeClr val="tx2"/>
              </a:solidFill>
            </a:endParaRPr>
          </a:p>
          <a:p>
            <a:pPr marL="0" indent="0" algn="ctr">
              <a:lnSpc>
                <a:spcPct val="90000"/>
              </a:lnSpc>
              <a:buNone/>
            </a:pPr>
            <a:r>
              <a:rPr lang="en-US" sz="2400" dirty="0">
                <a:solidFill>
                  <a:schemeClr val="tx2"/>
                </a:solidFill>
              </a:rPr>
              <a:t>dangartrell.net</a:t>
            </a:r>
          </a:p>
          <a:p>
            <a:pPr marL="0" indent="0" algn="ctr">
              <a:lnSpc>
                <a:spcPct val="90000"/>
              </a:lnSpc>
              <a:buNone/>
            </a:pPr>
            <a:r>
              <a:rPr lang="en-US" sz="2400" dirty="0">
                <a:solidFill>
                  <a:schemeClr val="tx2"/>
                </a:solidFill>
                <a:hlinkClick r:id="rId3">
                  <a:extLst>
                    <a:ext uri="{A12FA001-AC4F-418D-AE19-62706E023703}">
                      <ahyp:hlinkClr xmlns:ahyp="http://schemas.microsoft.com/office/drawing/2018/hyperlinkcolor" val="tx"/>
                    </a:ext>
                  </a:extLst>
                </a:hlinkClick>
              </a:rPr>
              <a:t>gartrell@paulbunyan.net</a:t>
            </a:r>
            <a:endParaRPr lang="en-US" sz="2400" dirty="0">
              <a:solidFill>
                <a:schemeClr val="tx2"/>
              </a:solidFill>
            </a:endParaRPr>
          </a:p>
          <a:p>
            <a:pPr marL="0" indent="0" algn="ctr">
              <a:lnSpc>
                <a:spcPct val="90000"/>
              </a:lnSpc>
              <a:buNone/>
            </a:pPr>
            <a:endParaRPr lang="en-US" sz="2400" dirty="0"/>
          </a:p>
        </p:txBody>
      </p:sp>
      <p:pic>
        <p:nvPicPr>
          <p:cNvPr id="9" name="Content Placeholder 8" descr="A close up of text on a white background&#10;&#10;Description automatically generated">
            <a:extLst>
              <a:ext uri="{FF2B5EF4-FFF2-40B4-BE49-F238E27FC236}">
                <a16:creationId xmlns:a16="http://schemas.microsoft.com/office/drawing/2014/main" id="{E41D3DC7-288B-6E4F-B16C-E99471D1F1CD}"/>
              </a:ext>
            </a:extLst>
          </p:cNvPr>
          <p:cNvPicPr>
            <a:picLocks noChangeAspect="1"/>
          </p:cNvPicPr>
          <p:nvPr/>
        </p:nvPicPr>
        <p:blipFill>
          <a:blip r:embed="rId4"/>
          <a:stretch>
            <a:fillRect/>
          </a:stretch>
        </p:blipFill>
        <p:spPr>
          <a:xfrm>
            <a:off x="4884331" y="1749582"/>
            <a:ext cx="3900767" cy="2945079"/>
          </a:xfrm>
          <a:prstGeom prst="rect">
            <a:avLst/>
          </a:prstGeom>
        </p:spPr>
      </p:pic>
      <p:sp>
        <p:nvSpPr>
          <p:cNvPr id="29" name="Rectangle 2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Child's drawing of a bird and a person&#10;&#10;Description automatically generated">
            <a:extLst>
              <a:ext uri="{FF2B5EF4-FFF2-40B4-BE49-F238E27FC236}">
                <a16:creationId xmlns:a16="http://schemas.microsoft.com/office/drawing/2014/main" id="{37D3877D-3201-F776-CB80-EF3293791022}"/>
              </a:ext>
            </a:extLst>
          </p:cNvPr>
          <p:cNvPicPr>
            <a:picLocks noChangeAspect="1"/>
          </p:cNvPicPr>
          <p:nvPr/>
        </p:nvPicPr>
        <p:blipFill>
          <a:blip r:embed="rId5"/>
          <a:stretch>
            <a:fillRect/>
          </a:stretch>
        </p:blipFill>
        <p:spPr>
          <a:xfrm>
            <a:off x="4884330" y="1292774"/>
            <a:ext cx="3900768" cy="3401888"/>
          </a:xfrm>
          <a:prstGeom prst="rect">
            <a:avLst/>
          </a:prstGeom>
        </p:spPr>
      </p:pic>
      <p:sp>
        <p:nvSpPr>
          <p:cNvPr id="4" name="Slide Number Placeholder 3">
            <a:extLst>
              <a:ext uri="{FF2B5EF4-FFF2-40B4-BE49-F238E27FC236}">
                <a16:creationId xmlns:a16="http://schemas.microsoft.com/office/drawing/2014/main" id="{3BC7011E-7D8A-A68D-7F02-15CDBB88F2ED}"/>
              </a:ext>
            </a:extLst>
          </p:cNvPr>
          <p:cNvSpPr>
            <a:spLocks noGrp="1"/>
          </p:cNvSpPr>
          <p:nvPr>
            <p:ph type="sldNum" sz="quarter" idx="12"/>
          </p:nvPr>
        </p:nvSpPr>
        <p:spPr/>
        <p:txBody>
          <a:bodyPr/>
          <a:lstStyle/>
          <a:p>
            <a:fld id="{93322298-3BCB-BA49-A9B5-8033F80C8271}" type="slidenum">
              <a:rPr lang="en-US" sz="2000" smtClean="0">
                <a:solidFill>
                  <a:schemeClr val="bg1"/>
                </a:solidFill>
              </a:rPr>
              <a:pPr/>
              <a:t>35</a:t>
            </a:fld>
            <a:endParaRPr lang="en-US" sz="2000" dirty="0">
              <a:solidFill>
                <a:schemeClr val="bg1"/>
              </a:solidFill>
            </a:endParaRPr>
          </a:p>
        </p:txBody>
      </p:sp>
    </p:spTree>
    <p:extLst>
      <p:ext uri="{BB962C8B-B14F-4D97-AF65-F5344CB8AC3E}">
        <p14:creationId xmlns:p14="http://schemas.microsoft.com/office/powerpoint/2010/main" val="3767915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12">
            <a:extLst>
              <a:ext uri="{FF2B5EF4-FFF2-40B4-BE49-F238E27FC236}">
                <a16:creationId xmlns:a16="http://schemas.microsoft.com/office/drawing/2014/main" id="{6E67758C-19BF-43D1-BAF0-F87760A8D57B}"/>
              </a:ext>
            </a:extLst>
          </p:cNvPr>
          <p:cNvSpPr>
            <a:spLocks noGrp="1"/>
          </p:cNvSpPr>
          <p:nvPr>
            <p:ph idx="1"/>
          </p:nvPr>
        </p:nvSpPr>
        <p:spPr>
          <a:xfrm>
            <a:off x="592283" y="1292773"/>
            <a:ext cx="3979718" cy="4359882"/>
          </a:xfrm>
        </p:spPr>
        <p:txBody>
          <a:bodyPr anchor="t">
            <a:normAutofit/>
          </a:bodyPr>
          <a:lstStyle/>
          <a:p>
            <a:pPr marL="0" indent="0">
              <a:lnSpc>
                <a:spcPct val="90000"/>
              </a:lnSpc>
              <a:buNone/>
            </a:pPr>
            <a:r>
              <a:rPr lang="en-US" sz="2300" b="1" dirty="0">
                <a:solidFill>
                  <a:schemeClr val="tx2"/>
                </a:solidFill>
              </a:rPr>
              <a:t>Handouts related to PPT</a:t>
            </a:r>
          </a:p>
          <a:p>
            <a:pPr marL="0" indent="0">
              <a:lnSpc>
                <a:spcPct val="90000"/>
              </a:lnSpc>
              <a:buNone/>
            </a:pPr>
            <a:r>
              <a:rPr lang="en-US" sz="1900" b="1" dirty="0">
                <a:solidFill>
                  <a:schemeClr val="tx2"/>
                </a:solidFill>
              </a:rPr>
              <a:t>(Free downloads at Dan's Website)</a:t>
            </a:r>
            <a:endParaRPr lang="en-US" sz="800" b="1" dirty="0">
              <a:solidFill>
                <a:schemeClr val="tx2"/>
              </a:solidFill>
            </a:endParaRPr>
          </a:p>
          <a:p>
            <a:pPr marL="0" indent="0">
              <a:lnSpc>
                <a:spcPct val="90000"/>
              </a:lnSpc>
              <a:buNone/>
            </a:pPr>
            <a:r>
              <a:rPr lang="en-US" sz="1900" dirty="0">
                <a:solidFill>
                  <a:schemeClr val="tx2"/>
                </a:solidFill>
              </a:rPr>
              <a:t>•Instead of Discipline, Use Guidance</a:t>
            </a:r>
          </a:p>
          <a:p>
            <a:pPr marL="0" indent="0">
              <a:lnSpc>
                <a:spcPct val="90000"/>
              </a:lnSpc>
              <a:buNone/>
            </a:pPr>
            <a:r>
              <a:rPr lang="en-US" sz="1900" dirty="0">
                <a:solidFill>
                  <a:schemeClr val="tx2"/>
                </a:solidFill>
              </a:rPr>
              <a:t>•Twelve Guidance Understandings</a:t>
            </a:r>
          </a:p>
          <a:p>
            <a:pPr marL="0" indent="0">
              <a:lnSpc>
                <a:spcPct val="90000"/>
              </a:lnSpc>
              <a:buNone/>
            </a:pPr>
            <a:endParaRPr lang="en-US" sz="1900" dirty="0">
              <a:solidFill>
                <a:schemeClr val="tx2"/>
              </a:solidFill>
            </a:endParaRPr>
          </a:p>
          <a:p>
            <a:pPr marL="0" indent="0">
              <a:lnSpc>
                <a:spcPct val="90000"/>
              </a:lnSpc>
              <a:buNone/>
            </a:pPr>
            <a:r>
              <a:rPr lang="en-US" sz="2400" b="1" dirty="0">
                <a:solidFill>
                  <a:schemeClr val="tx2"/>
                </a:solidFill>
              </a:rPr>
              <a:t>References for the PPT</a:t>
            </a:r>
          </a:p>
          <a:p>
            <a:pPr marL="0" indent="0">
              <a:lnSpc>
                <a:spcPct val="90000"/>
              </a:lnSpc>
              <a:buNone/>
            </a:pPr>
            <a:endParaRPr lang="en-US" sz="800" b="1" dirty="0">
              <a:solidFill>
                <a:schemeClr val="tx2"/>
              </a:solidFill>
            </a:endParaRPr>
          </a:p>
          <a:p>
            <a:pPr marL="0" indent="0">
              <a:lnSpc>
                <a:spcPct val="90000"/>
              </a:lnSpc>
              <a:buNone/>
            </a:pPr>
            <a:r>
              <a:rPr lang="en-US" sz="1900" dirty="0">
                <a:solidFill>
                  <a:schemeClr val="tx2"/>
                </a:solidFill>
              </a:rPr>
              <a:t>•The Road Forward: Teaching for 5 DLS</a:t>
            </a:r>
            <a:r>
              <a:rPr lang="en-US" sz="800" dirty="0">
                <a:solidFill>
                  <a:schemeClr val="tx2"/>
                </a:solidFill>
              </a:rPr>
              <a:t>      </a:t>
            </a:r>
            <a:r>
              <a:rPr lang="en-US" sz="1600" dirty="0">
                <a:solidFill>
                  <a:schemeClr val="tx2"/>
                </a:solidFill>
              </a:rPr>
              <a:t>https://www.naeyc.org/</a:t>
            </a:r>
          </a:p>
          <a:p>
            <a:pPr marL="0" indent="0">
              <a:lnSpc>
                <a:spcPct val="90000"/>
              </a:lnSpc>
              <a:buNone/>
            </a:pPr>
            <a:r>
              <a:rPr lang="en-US" sz="1600" dirty="0">
                <a:solidFill>
                  <a:schemeClr val="tx2"/>
                </a:solidFill>
              </a:rPr>
              <a:t>resources/blog/democratic-life-skills</a:t>
            </a:r>
          </a:p>
          <a:p>
            <a:pPr marL="0" indent="0">
              <a:lnSpc>
                <a:spcPct val="90000"/>
              </a:lnSpc>
              <a:buNone/>
            </a:pPr>
            <a:endParaRPr lang="en-US" sz="1600" dirty="0">
              <a:solidFill>
                <a:schemeClr val="tx2"/>
              </a:solidFill>
            </a:endParaRPr>
          </a:p>
          <a:p>
            <a:pPr marL="0" indent="0">
              <a:lnSpc>
                <a:spcPct val="90000"/>
              </a:lnSpc>
              <a:buNone/>
            </a:pPr>
            <a:r>
              <a:rPr lang="en-US" sz="1900" dirty="0">
                <a:solidFill>
                  <a:schemeClr val="tx2"/>
                </a:solidFill>
              </a:rPr>
              <a:t>•Dan's latest book on next page.</a:t>
            </a:r>
          </a:p>
          <a:p>
            <a:pPr marL="0" indent="0">
              <a:lnSpc>
                <a:spcPct val="90000"/>
              </a:lnSpc>
              <a:buNone/>
            </a:pPr>
            <a:endParaRPr lang="en-US" sz="1900" dirty="0">
              <a:solidFill>
                <a:schemeClr val="tx2"/>
              </a:solidFill>
            </a:endParaRPr>
          </a:p>
          <a:p>
            <a:pPr marL="0" indent="0">
              <a:lnSpc>
                <a:spcPct val="90000"/>
              </a:lnSpc>
              <a:buNone/>
            </a:pPr>
            <a:endParaRPr lang="en-US" sz="800" dirty="0">
              <a:solidFill>
                <a:schemeClr val="tx2"/>
              </a:solidFill>
            </a:endParaRPr>
          </a:p>
          <a:p>
            <a:pPr marL="0" indent="0">
              <a:lnSpc>
                <a:spcPct val="90000"/>
              </a:lnSpc>
              <a:buNone/>
            </a:pPr>
            <a:endParaRPr lang="en-US" sz="800" dirty="0">
              <a:solidFill>
                <a:schemeClr val="tx2"/>
              </a:solidFill>
            </a:endParaRPr>
          </a:p>
          <a:p>
            <a:pPr marL="0" indent="0">
              <a:lnSpc>
                <a:spcPct val="90000"/>
              </a:lnSpc>
              <a:buNone/>
            </a:pPr>
            <a:endParaRPr lang="en-US" sz="1600" dirty="0">
              <a:solidFill>
                <a:schemeClr val="tx2"/>
              </a:solidFill>
            </a:endParaRPr>
          </a:p>
          <a:p>
            <a:pPr marL="0" indent="0">
              <a:lnSpc>
                <a:spcPct val="90000"/>
              </a:lnSpc>
              <a:buNone/>
            </a:pPr>
            <a:endParaRPr lang="en-US" sz="1600" dirty="0">
              <a:solidFill>
                <a:schemeClr val="tx2"/>
              </a:solidFill>
            </a:endParaRPr>
          </a:p>
        </p:txBody>
      </p:sp>
      <p:pic>
        <p:nvPicPr>
          <p:cNvPr id="9" name="Content Placeholder 8" descr="A close up of text on a white background&#10;&#10;Description automatically generated">
            <a:extLst>
              <a:ext uri="{FF2B5EF4-FFF2-40B4-BE49-F238E27FC236}">
                <a16:creationId xmlns:a16="http://schemas.microsoft.com/office/drawing/2014/main" id="{E41D3DC7-288B-6E4F-B16C-E99471D1F1CD}"/>
              </a:ext>
            </a:extLst>
          </p:cNvPr>
          <p:cNvPicPr>
            <a:picLocks noChangeAspect="1"/>
          </p:cNvPicPr>
          <p:nvPr/>
        </p:nvPicPr>
        <p:blipFill>
          <a:blip r:embed="rId3"/>
          <a:stretch>
            <a:fillRect/>
          </a:stretch>
        </p:blipFill>
        <p:spPr>
          <a:xfrm>
            <a:off x="4884331" y="1749582"/>
            <a:ext cx="3900767" cy="2945079"/>
          </a:xfrm>
          <a:prstGeom prst="rect">
            <a:avLst/>
          </a:prstGeom>
        </p:spPr>
      </p:pic>
      <p:sp>
        <p:nvSpPr>
          <p:cNvPr id="29" name="Rectangle 2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Child's drawing of a bird and a person&#10;&#10;Description automatically generated">
            <a:extLst>
              <a:ext uri="{FF2B5EF4-FFF2-40B4-BE49-F238E27FC236}">
                <a16:creationId xmlns:a16="http://schemas.microsoft.com/office/drawing/2014/main" id="{37D3877D-3201-F776-CB80-EF3293791022}"/>
              </a:ext>
            </a:extLst>
          </p:cNvPr>
          <p:cNvPicPr>
            <a:picLocks noChangeAspect="1"/>
          </p:cNvPicPr>
          <p:nvPr/>
        </p:nvPicPr>
        <p:blipFill>
          <a:blip r:embed="rId4"/>
          <a:stretch>
            <a:fillRect/>
          </a:stretch>
        </p:blipFill>
        <p:spPr>
          <a:xfrm>
            <a:off x="4884330" y="1292774"/>
            <a:ext cx="3900768" cy="3401888"/>
          </a:xfrm>
          <a:prstGeom prst="rect">
            <a:avLst/>
          </a:prstGeom>
        </p:spPr>
      </p:pic>
      <p:sp>
        <p:nvSpPr>
          <p:cNvPr id="4" name="Slide Number Placeholder 3">
            <a:extLst>
              <a:ext uri="{FF2B5EF4-FFF2-40B4-BE49-F238E27FC236}">
                <a16:creationId xmlns:a16="http://schemas.microsoft.com/office/drawing/2014/main" id="{3BC7011E-7D8A-A68D-7F02-15CDBB88F2ED}"/>
              </a:ext>
            </a:extLst>
          </p:cNvPr>
          <p:cNvSpPr>
            <a:spLocks noGrp="1"/>
          </p:cNvSpPr>
          <p:nvPr>
            <p:ph type="sldNum" sz="quarter" idx="12"/>
          </p:nvPr>
        </p:nvSpPr>
        <p:spPr/>
        <p:txBody>
          <a:bodyPr/>
          <a:lstStyle/>
          <a:p>
            <a:fld id="{93322298-3BCB-BA49-A9B5-8033F80C8271}" type="slidenum">
              <a:rPr lang="en-US" sz="2000" smtClean="0">
                <a:solidFill>
                  <a:schemeClr val="bg1"/>
                </a:solidFill>
              </a:rPr>
              <a:pPr/>
              <a:t>36</a:t>
            </a:fld>
            <a:endParaRPr lang="en-US" sz="2000" dirty="0">
              <a:solidFill>
                <a:schemeClr val="bg1"/>
              </a:solidFill>
            </a:endParaRPr>
          </a:p>
        </p:txBody>
      </p:sp>
      <p:pic>
        <p:nvPicPr>
          <p:cNvPr id="5" name="Picture 4" descr="A child's drawing of two people&#10;&#10;Description automatically generated">
            <a:extLst>
              <a:ext uri="{FF2B5EF4-FFF2-40B4-BE49-F238E27FC236}">
                <a16:creationId xmlns:a16="http://schemas.microsoft.com/office/drawing/2014/main" id="{3F2A6ADF-FF1D-4382-7B00-B81244E74CE7}"/>
              </a:ext>
            </a:extLst>
          </p:cNvPr>
          <p:cNvPicPr>
            <a:picLocks noChangeAspect="1"/>
          </p:cNvPicPr>
          <p:nvPr/>
        </p:nvPicPr>
        <p:blipFill>
          <a:blip r:embed="rId5"/>
          <a:stretch>
            <a:fillRect/>
          </a:stretch>
        </p:blipFill>
        <p:spPr>
          <a:xfrm>
            <a:off x="4884329" y="1292347"/>
            <a:ext cx="3900769" cy="3401889"/>
          </a:xfrm>
          <a:prstGeom prst="rect">
            <a:avLst/>
          </a:prstGeom>
        </p:spPr>
      </p:pic>
    </p:spTree>
    <p:extLst>
      <p:ext uri="{BB962C8B-B14F-4D97-AF65-F5344CB8AC3E}">
        <p14:creationId xmlns:p14="http://schemas.microsoft.com/office/powerpoint/2010/main" val="2785918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77819D-DCEE-64F5-C34C-D261CA4625A2}"/>
              </a:ext>
            </a:extLst>
          </p:cNvPr>
          <p:cNvPicPr>
            <a:picLocks noChangeAspect="1"/>
          </p:cNvPicPr>
          <p:nvPr/>
        </p:nvPicPr>
        <p:blipFill>
          <a:blip r:embed="rId3"/>
          <a:stretch>
            <a:fillRect/>
          </a:stretch>
        </p:blipFill>
        <p:spPr>
          <a:xfrm>
            <a:off x="-546538" y="-572814"/>
            <a:ext cx="9963807" cy="7525407"/>
          </a:xfrm>
          <a:prstGeom prst="rect">
            <a:avLst/>
          </a:prstGeom>
        </p:spPr>
      </p:pic>
      <p:sp>
        <p:nvSpPr>
          <p:cNvPr id="4" name="Slide Number Placeholder 3">
            <a:extLst>
              <a:ext uri="{FF2B5EF4-FFF2-40B4-BE49-F238E27FC236}">
                <a16:creationId xmlns:a16="http://schemas.microsoft.com/office/drawing/2014/main" id="{506B5428-4EC5-5240-6B07-9E5506F24A3A}"/>
              </a:ext>
            </a:extLst>
          </p:cNvPr>
          <p:cNvSpPr>
            <a:spLocks noGrp="1"/>
          </p:cNvSpPr>
          <p:nvPr>
            <p:ph type="sldNum" sz="quarter" idx="12"/>
          </p:nvPr>
        </p:nvSpPr>
        <p:spPr/>
        <p:txBody>
          <a:bodyPr/>
          <a:lstStyle/>
          <a:p>
            <a:fld id="{93322298-3BCB-BA49-A9B5-8033F80C8271}" type="slidenum">
              <a:rPr lang="en-US" sz="2000" smtClean="0">
                <a:solidFill>
                  <a:schemeClr val="bg1"/>
                </a:solidFill>
              </a:rPr>
              <a:pPr/>
              <a:t>37</a:t>
            </a:fld>
            <a:endParaRPr lang="en-US" sz="2000" dirty="0">
              <a:solidFill>
                <a:schemeClr val="bg1"/>
              </a:solidFill>
            </a:endParaRPr>
          </a:p>
        </p:txBody>
      </p:sp>
    </p:spTree>
    <p:extLst>
      <p:ext uri="{BB962C8B-B14F-4D97-AF65-F5344CB8AC3E}">
        <p14:creationId xmlns:p14="http://schemas.microsoft.com/office/powerpoint/2010/main" val="3057198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1742-6430-5442-B035-42AB238BECCB}"/>
              </a:ext>
            </a:extLst>
          </p:cNvPr>
          <p:cNvSpPr>
            <a:spLocks noGrp="1"/>
          </p:cNvSpPr>
          <p:nvPr>
            <p:ph type="title"/>
          </p:nvPr>
        </p:nvSpPr>
        <p:spPr>
          <a:xfrm>
            <a:off x="571500" y="1742095"/>
            <a:ext cx="2425850" cy="3393674"/>
          </a:xfrm>
        </p:spPr>
        <p:txBody>
          <a:bodyPr vert="horz" lIns="91440" tIns="45720" rIns="91440" bIns="45720" rtlCol="0" anchor="t">
            <a:noAutofit/>
          </a:bodyPr>
          <a:lstStyle/>
          <a:p>
            <a:pPr algn="l" defTabSz="914400">
              <a:lnSpc>
                <a:spcPct val="90000"/>
              </a:lnSpc>
            </a:pPr>
            <a:br>
              <a:rPr lang="en-US" sz="1600" b="1" kern="1200" dirty="0">
                <a:solidFill>
                  <a:schemeClr val="tx1"/>
                </a:solidFill>
                <a:latin typeface="+mj-lt"/>
                <a:ea typeface="+mj-ea"/>
                <a:cs typeface="+mj-cs"/>
              </a:rPr>
            </a:br>
            <a:r>
              <a:rPr lang="en-US" sz="1600" b="1" kern="1200" dirty="0">
                <a:solidFill>
                  <a:schemeClr val="tx1"/>
                </a:solidFill>
                <a:latin typeface="+mj-lt"/>
                <a:ea typeface="+mj-ea"/>
                <a:cs typeface="+mj-cs"/>
              </a:rPr>
              <a:t>Dan’s two Redleaf Press books (2016; 2020).  </a:t>
            </a:r>
            <a:br>
              <a:rPr lang="en-US" sz="1600" b="1" kern="1200" dirty="0">
                <a:solidFill>
                  <a:schemeClr val="tx1"/>
                </a:solidFill>
                <a:latin typeface="+mj-lt"/>
                <a:ea typeface="+mj-ea"/>
                <a:cs typeface="+mj-cs"/>
              </a:rPr>
            </a:br>
            <a:br>
              <a:rPr lang="en-US" sz="1600" kern="1200" dirty="0">
                <a:solidFill>
                  <a:schemeClr val="tx1"/>
                </a:solidFill>
                <a:latin typeface="+mj-lt"/>
                <a:ea typeface="+mj-ea"/>
                <a:cs typeface="+mj-cs"/>
              </a:rPr>
            </a:br>
            <a:r>
              <a:rPr lang="en-US" sz="1600" i="1" kern="1200" dirty="0">
                <a:solidFill>
                  <a:schemeClr val="tx1"/>
                </a:solidFill>
                <a:latin typeface="+mj-lt"/>
                <a:ea typeface="+mj-ea"/>
                <a:cs typeface="+mj-cs"/>
              </a:rPr>
              <a:t>Guidance for Every Child</a:t>
            </a:r>
            <a:r>
              <a:rPr lang="en-US" sz="1600" kern="1200" dirty="0">
                <a:solidFill>
                  <a:schemeClr val="tx1"/>
                </a:solidFill>
                <a:latin typeface="+mj-lt"/>
                <a:ea typeface="+mj-ea"/>
                <a:cs typeface="+mj-cs"/>
              </a:rPr>
              <a:t> is an informal textbook for students going into the field.</a:t>
            </a:r>
            <a:br>
              <a:rPr lang="en-US" sz="1600" kern="1200" dirty="0">
                <a:solidFill>
                  <a:schemeClr val="tx1"/>
                </a:solidFill>
                <a:latin typeface="+mj-lt"/>
                <a:ea typeface="+mj-ea"/>
                <a:cs typeface="+mj-cs"/>
              </a:rPr>
            </a:br>
            <a:br>
              <a:rPr lang="en-US" sz="1600" kern="1200" dirty="0">
                <a:solidFill>
                  <a:schemeClr val="tx1"/>
                </a:solidFill>
                <a:latin typeface="+mj-lt"/>
                <a:ea typeface="+mj-ea"/>
                <a:cs typeface="+mj-cs"/>
              </a:rPr>
            </a:br>
            <a:r>
              <a:rPr lang="en-US" sz="1600" i="1" kern="1200" dirty="0">
                <a:solidFill>
                  <a:schemeClr val="tx1"/>
                </a:solidFill>
                <a:latin typeface="+mj-lt"/>
                <a:ea typeface="+mj-ea"/>
                <a:cs typeface="+mj-cs"/>
              </a:rPr>
              <a:t>A Guidance Guide </a:t>
            </a:r>
            <a:r>
              <a:rPr lang="en-US" sz="1600" kern="1200" dirty="0">
                <a:solidFill>
                  <a:schemeClr val="tx1"/>
                </a:solidFill>
                <a:latin typeface="+mj-lt"/>
                <a:ea typeface="+mj-ea"/>
                <a:cs typeface="+mj-cs"/>
              </a:rPr>
              <a:t>is for new and experienced early childhood professionals to help them become the leaders they would like to be. </a:t>
            </a:r>
            <a:br>
              <a:rPr lang="en-US" sz="1600" kern="1200" dirty="0">
                <a:solidFill>
                  <a:schemeClr val="tx1"/>
                </a:solidFill>
                <a:latin typeface="+mj-lt"/>
                <a:ea typeface="+mj-ea"/>
                <a:cs typeface="+mj-cs"/>
              </a:rPr>
            </a:br>
            <a:br>
              <a:rPr lang="en-US" sz="1600" kern="1200" dirty="0">
                <a:solidFill>
                  <a:schemeClr val="tx1"/>
                </a:solidFill>
                <a:latin typeface="+mj-lt"/>
                <a:ea typeface="+mj-ea"/>
                <a:cs typeface="+mj-cs"/>
              </a:rPr>
            </a:br>
            <a:br>
              <a:rPr lang="en-US" sz="1600" kern="1200" dirty="0">
                <a:solidFill>
                  <a:schemeClr val="tx1"/>
                </a:solidFill>
                <a:latin typeface="+mj-lt"/>
                <a:ea typeface="+mj-ea"/>
                <a:cs typeface="+mj-cs"/>
              </a:rPr>
            </a:br>
            <a:br>
              <a:rPr lang="en-US" sz="1600" kern="1200" dirty="0">
                <a:solidFill>
                  <a:schemeClr val="tx1"/>
                </a:solidFill>
                <a:latin typeface="+mj-lt"/>
                <a:ea typeface="+mj-ea"/>
                <a:cs typeface="+mj-cs"/>
              </a:rPr>
            </a:br>
            <a:br>
              <a:rPr lang="en-US" sz="1600" kern="1200" dirty="0">
                <a:solidFill>
                  <a:schemeClr val="tx1"/>
                </a:solidFill>
                <a:latin typeface="+mj-lt"/>
                <a:ea typeface="+mj-ea"/>
                <a:cs typeface="+mj-cs"/>
              </a:rPr>
            </a:br>
            <a:endParaRPr lang="en-US" sz="1600" kern="1200" dirty="0">
              <a:solidFill>
                <a:schemeClr val="tx1"/>
              </a:solidFill>
              <a:latin typeface="+mj-lt"/>
              <a:ea typeface="+mj-ea"/>
              <a:cs typeface="+mj-cs"/>
            </a:endParaRPr>
          </a:p>
        </p:txBody>
      </p:sp>
      <p:cxnSp>
        <p:nvCxnSpPr>
          <p:cNvPr id="50" name="Straight Connector 49">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Content Placeholder 8" descr="A close up of food&#10;&#10;Description automatically generated">
            <a:extLst>
              <a:ext uri="{FF2B5EF4-FFF2-40B4-BE49-F238E27FC236}">
                <a16:creationId xmlns:a16="http://schemas.microsoft.com/office/drawing/2014/main" id="{3A6F4157-A6FD-7E40-B21D-778F349B90E4}"/>
              </a:ext>
            </a:extLst>
          </p:cNvPr>
          <p:cNvPicPr>
            <a:picLocks noGrp="1" noChangeAspect="1"/>
          </p:cNvPicPr>
          <p:nvPr>
            <p:ph idx="1"/>
          </p:nvPr>
        </p:nvPicPr>
        <p:blipFill rotWithShape="1">
          <a:blip r:embed="rId2"/>
          <a:srcRect t="1213" r="-1" b="-1"/>
          <a:stretch/>
        </p:blipFill>
        <p:spPr>
          <a:xfrm>
            <a:off x="3461657" y="1742096"/>
            <a:ext cx="5033488" cy="3393686"/>
          </a:xfrm>
          <a:prstGeom prst="rect">
            <a:avLst/>
          </a:prstGeom>
        </p:spPr>
      </p:pic>
      <p:sp>
        <p:nvSpPr>
          <p:cNvPr id="5" name="Slide Number Placeholder 4">
            <a:extLst>
              <a:ext uri="{FF2B5EF4-FFF2-40B4-BE49-F238E27FC236}">
                <a16:creationId xmlns:a16="http://schemas.microsoft.com/office/drawing/2014/main" id="{5BE2204B-EB4F-2CE6-A079-5EFEE5FB769B}"/>
              </a:ext>
            </a:extLst>
          </p:cNvPr>
          <p:cNvSpPr>
            <a:spLocks noGrp="1"/>
          </p:cNvSpPr>
          <p:nvPr>
            <p:ph type="sldNum" sz="quarter" idx="12"/>
          </p:nvPr>
        </p:nvSpPr>
        <p:spPr>
          <a:xfrm>
            <a:off x="6457950" y="6356350"/>
            <a:ext cx="2057400" cy="365125"/>
          </a:xfrm>
        </p:spPr>
        <p:txBody>
          <a:bodyPr vert="horz" lIns="91440" tIns="45720" rIns="91440" bIns="45720" rtlCol="0" anchor="ctr">
            <a:noAutofit/>
          </a:bodyPr>
          <a:lstStyle/>
          <a:p>
            <a:pPr defTabSz="914400">
              <a:spcAft>
                <a:spcPts val="600"/>
              </a:spcAft>
            </a:pPr>
            <a:fld id="{93322298-3BCB-BA49-A9B5-8033F80C8271}" type="slidenum">
              <a:rPr lang="en-US" sz="2000">
                <a:solidFill>
                  <a:schemeClr val="tx1"/>
                </a:solidFill>
                <a:latin typeface="+mn-lt"/>
              </a:rPr>
              <a:pPr defTabSz="914400">
                <a:spcAft>
                  <a:spcPts val="600"/>
                </a:spcAft>
              </a:pPr>
              <a:t>38</a:t>
            </a:fld>
            <a:endParaRPr lang="en-US" sz="2000" dirty="0">
              <a:solidFill>
                <a:schemeClr val="tx1"/>
              </a:solidFill>
              <a:latin typeface="+mn-lt"/>
            </a:endParaRPr>
          </a:p>
        </p:txBody>
      </p:sp>
    </p:spTree>
    <p:extLst>
      <p:ext uri="{BB962C8B-B14F-4D97-AF65-F5344CB8AC3E}">
        <p14:creationId xmlns:p14="http://schemas.microsoft.com/office/powerpoint/2010/main" val="877106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8286</TotalTime>
  <Words>4393</Words>
  <Application>Microsoft Macintosh PowerPoint</Application>
  <PresentationFormat>On-screen Show (4:3)</PresentationFormat>
  <Paragraphs>389</Paragraphs>
  <Slides>38</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Comic Sans MS</vt:lpstr>
      <vt:lpstr>Helvetica</vt:lpstr>
      <vt:lpstr>Times New Roman</vt:lpstr>
      <vt:lpstr>Office Theme</vt:lpstr>
      <vt:lpstr> Moving from Discipline  to Guidance   </vt:lpstr>
      <vt:lpstr> Background: Former Head Start Teacher</vt:lpstr>
      <vt:lpstr>Scene you might see in Minnesota. (But not in the winter!)</vt:lpstr>
      <vt:lpstr> </vt:lpstr>
      <vt:lpstr>    Introduction   Slide One: Moving away from Conventional Discipline</vt:lpstr>
      <vt:lpstr>  Introduction   Slide Two: What Guidance Is </vt:lpstr>
      <vt:lpstr>  Introduction   Slide Three: The Purpose of Guidance </vt:lpstr>
      <vt:lpstr>  Introduction   Slide Four: Three Levels of Mistaken Behavior</vt:lpstr>
      <vt:lpstr>PowerPoint Presentation</vt:lpstr>
      <vt:lpstr>Topic One: Developmental Guidance</vt:lpstr>
      <vt:lpstr>  Developmental Guidance    Understanding One--  The Teaching Team    </vt:lpstr>
      <vt:lpstr> Developmental Guidance   Understanding Two— Slide One:  Encouraging Communities  </vt:lpstr>
      <vt:lpstr> Developmental Guidance  Understanding Two— Slide Two:  Building with Developmental Guidance  </vt:lpstr>
      <vt:lpstr> Developmental Guidance    Understanding Three—   Building Relationships    </vt:lpstr>
      <vt:lpstr>   Developmental Guidance    Understanding Four-- Slide One:  To Build Relationships use Acknowledge and Pause    </vt:lpstr>
      <vt:lpstr> Developmental Guidance    Understanding Four— Slide Two:  To Build Relationships Rely on  Contact Talks   </vt:lpstr>
      <vt:lpstr> Developmental Guidance    Understanding Five— Slide One:  Cultivate  TT-Family Partnerships  </vt:lpstr>
      <vt:lpstr> Developmental Guidance   Understanding Five— Slide Two:  Four Benchmarks for Family Engagement</vt:lpstr>
      <vt:lpstr>PowerPoint Presentation</vt:lpstr>
      <vt:lpstr>Topic Two: Intervention Guidance</vt:lpstr>
      <vt:lpstr> Intervention Guidance   Understanding Six—  Challenged Children Show Challenging Behavior        </vt:lpstr>
      <vt:lpstr> Intervention Guidance   Understanding Seven—  Preventing the Stress-Conflict- Punishment Syndrome</vt:lpstr>
      <vt:lpstr>Intervention Guidance   Understanding Eight—  Five Finger Formula  </vt:lpstr>
      <vt:lpstr>An Illustration of the FFF Using Child Mediation (when the FFF is used more formally)</vt:lpstr>
      <vt:lpstr> Intervention Guidance   Understanding Nine— Slide One:  Calm and Teach</vt:lpstr>
      <vt:lpstr> Intervention Guidance   Understanding Nine— Slide Two:  Guidance Talks</vt:lpstr>
      <vt:lpstr> Intervention Guidance   Understanding Nine— Slide Three:  Conflict Mediation</vt:lpstr>
      <vt:lpstr> Intervention Guidance   Understanding Nine— Slide Four:  Large Group Meetings</vt:lpstr>
      <vt:lpstr>An Illustration of an Intervention Large Group Meeting with Preschoolers</vt:lpstr>
      <vt:lpstr> Intervention Guidance   Understanding Ten—  Comprehensive Guidance</vt:lpstr>
      <vt:lpstr> Intervention Guidance   Understanding Eleven—  Liberation Teaching </vt:lpstr>
      <vt:lpstr>  Summary: The Five Democratic Life Skills  The Purpose of Guidance </vt:lpstr>
      <vt:lpstr>PowerPoint Presentation</vt:lpstr>
      <vt:lpstr>  Topic Three: Guidance Wrap-up  Understanding Twelve— Take Care of You! </vt:lpstr>
      <vt:lpstr>PowerPoint Presentation</vt:lpstr>
      <vt:lpstr>PowerPoint Presentation</vt:lpstr>
      <vt:lpstr>PowerPoint Presentation</vt:lpstr>
      <vt:lpstr> Dan’s two Redleaf Press books (2016; 2020).    Guidance for Every Child is an informal textbook for students going into the field.  A Guidance Guide is for new and experienced early childhood professionals to help them become the leaders they would like to be.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Nine Leadership Guidelines (and Some Vocabulary) for Moving Beyond Discipline to Guidance         </dc:title>
  <dc:creator>Daniel Gartrell</dc:creator>
  <cp:lastModifiedBy>Gartrell, Daniel J</cp:lastModifiedBy>
  <cp:revision>179</cp:revision>
  <cp:lastPrinted>2023-09-26T18:01:59Z</cp:lastPrinted>
  <dcterms:created xsi:type="dcterms:W3CDTF">2018-09-19T20:34:06Z</dcterms:created>
  <dcterms:modified xsi:type="dcterms:W3CDTF">2023-10-16T19:44:43Z</dcterms:modified>
</cp:coreProperties>
</file>